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6" r:id="rId2"/>
    <p:sldId id="276" r:id="rId3"/>
    <p:sldId id="263" r:id="rId4"/>
    <p:sldId id="265" r:id="rId5"/>
    <p:sldId id="271" r:id="rId6"/>
    <p:sldId id="272" r:id="rId7"/>
    <p:sldId id="273" r:id="rId8"/>
    <p:sldId id="294" r:id="rId9"/>
    <p:sldId id="295" r:id="rId10"/>
    <p:sldId id="264" r:id="rId11"/>
    <p:sldId id="274" r:id="rId12"/>
    <p:sldId id="275" r:id="rId13"/>
    <p:sldId id="279" r:id="rId14"/>
    <p:sldId id="296" r:id="rId15"/>
    <p:sldId id="266" r:id="rId16"/>
    <p:sldId id="267" r:id="rId17"/>
    <p:sldId id="268" r:id="rId18"/>
    <p:sldId id="269" r:id="rId19"/>
    <p:sldId id="258" r:id="rId20"/>
    <p:sldId id="270" r:id="rId21"/>
    <p:sldId id="261" r:id="rId22"/>
    <p:sldId id="260" r:id="rId23"/>
    <p:sldId id="262" r:id="rId24"/>
    <p:sldId id="280" r:id="rId25"/>
    <p:sldId id="277" r:id="rId26"/>
    <p:sldId id="278" r:id="rId27"/>
    <p:sldId id="281" r:id="rId28"/>
    <p:sldId id="282" r:id="rId29"/>
    <p:sldId id="283" r:id="rId30"/>
    <p:sldId id="284" r:id="rId31"/>
    <p:sldId id="307" r:id="rId32"/>
    <p:sldId id="285" r:id="rId33"/>
    <p:sldId id="286" r:id="rId34"/>
    <p:sldId id="308" r:id="rId35"/>
    <p:sldId id="287" r:id="rId36"/>
    <p:sldId id="288" r:id="rId37"/>
    <p:sldId id="289" r:id="rId38"/>
    <p:sldId id="290" r:id="rId39"/>
    <p:sldId id="291" r:id="rId40"/>
    <p:sldId id="305" r:id="rId41"/>
    <p:sldId id="306" r:id="rId42"/>
    <p:sldId id="292" r:id="rId43"/>
    <p:sldId id="293" r:id="rId44"/>
    <p:sldId id="297" r:id="rId45"/>
    <p:sldId id="298" r:id="rId46"/>
    <p:sldId id="299" r:id="rId47"/>
    <p:sldId id="300" r:id="rId48"/>
    <p:sldId id="301" r:id="rId49"/>
    <p:sldId id="302" r:id="rId50"/>
    <p:sldId id="303" r:id="rId51"/>
    <p:sldId id="304"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08" y="-6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00CD86-9CE2-4D7D-A909-AE129064A110}" type="datetimeFigureOut">
              <a:rPr lang="en-US" smtClean="0"/>
              <a:pPr/>
              <a:t>6/18/2015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5010CC-B91D-450E-9C25-7AC183DA519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Unusual</a:t>
            </a:r>
            <a:r>
              <a:rPr lang="en-US" baseline="0" dirty="0" smtClean="0"/>
              <a:t> fussiness—a lack of receptiveness to being held, avoidance of eye contact, excessive sleeping, holding his own hands together and focusing on them, other signs of discontentment</a:t>
            </a:r>
            <a:endParaRPr lang="en-US" dirty="0"/>
          </a:p>
        </p:txBody>
      </p:sp>
      <p:sp>
        <p:nvSpPr>
          <p:cNvPr id="4" name="Slide Number Placeholder 3"/>
          <p:cNvSpPr>
            <a:spLocks noGrp="1"/>
          </p:cNvSpPr>
          <p:nvPr>
            <p:ph type="sldNum" sz="quarter" idx="10"/>
          </p:nvPr>
        </p:nvSpPr>
        <p:spPr/>
        <p:txBody>
          <a:bodyPr/>
          <a:lstStyle/>
          <a:p>
            <a:fld id="{115010CC-B91D-450E-9C25-7AC183DA5191}" type="slidenum">
              <a:rPr lang="en-US" smtClean="0"/>
              <a:pPr/>
              <a:t>31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David Marshall</a:t>
            </a:r>
            <a:endParaRPr lang="en-US"/>
          </a:p>
        </p:txBody>
      </p:sp>
      <p:sp>
        <p:nvSpPr>
          <p:cNvPr id="4" name="Slide Number Placeholder 3"/>
          <p:cNvSpPr>
            <a:spLocks noGrp="1"/>
          </p:cNvSpPr>
          <p:nvPr>
            <p:ph type="sldNum" sz="quarter" idx="10"/>
          </p:nvPr>
        </p:nvSpPr>
        <p:spPr/>
        <p:txBody>
          <a:bodyPr/>
          <a:lstStyle/>
          <a:p>
            <a:fld id="{115010CC-B91D-450E-9C25-7AC183DA5191}" type="slidenum">
              <a:rPr lang="en-US" smtClean="0"/>
              <a:pPr/>
              <a:t>34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5010CC-B91D-450E-9C25-7AC183DA5191}" type="slidenum">
              <a:rPr lang="en-US" smtClean="0"/>
              <a:pPr/>
              <a:t>43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6/18/2015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6/18/2015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6/18/2015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6/18/2015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6/18/2015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6/18/2015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6/18/2015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6/18/2015</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8077200" cy="2438400"/>
          </a:xfrm>
        </p:spPr>
        <p:txBody>
          <a:bodyPr>
            <a:normAutofit/>
          </a:bodyPr>
          <a:lstStyle/>
          <a:p>
            <a:pPr algn="ctr"/>
            <a:r>
              <a:rPr lang="en-US" dirty="0" smtClean="0"/>
              <a:t>Representing young children in dependency proceedings</a:t>
            </a:r>
            <a:endParaRPr lang="en-US" dirty="0"/>
          </a:p>
        </p:txBody>
      </p:sp>
      <p:sp>
        <p:nvSpPr>
          <p:cNvPr id="3" name="Subtitle 2"/>
          <p:cNvSpPr>
            <a:spLocks noGrp="1"/>
          </p:cNvSpPr>
          <p:nvPr>
            <p:ph type="subTitle" idx="1"/>
          </p:nvPr>
        </p:nvSpPr>
        <p:spPr/>
        <p:txBody>
          <a:bodyPr>
            <a:normAutofit fontScale="92500" lnSpcReduction="20000"/>
          </a:bodyPr>
          <a:lstStyle/>
          <a:p>
            <a:pPr algn="ctr"/>
            <a:r>
              <a:rPr lang="en-US" dirty="0" smtClean="0"/>
              <a:t>Jill Malat</a:t>
            </a:r>
          </a:p>
          <a:p>
            <a:pPr algn="ctr"/>
            <a:r>
              <a:rPr lang="en-US" dirty="0" smtClean="0"/>
              <a:t>Office of Civil Legal Aid</a:t>
            </a:r>
          </a:p>
          <a:p>
            <a:pPr algn="ctr"/>
            <a:r>
              <a:rPr lang="en-US" dirty="0" smtClean="0"/>
              <a:t>Children’s Representation Program</a:t>
            </a:r>
          </a:p>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 familiar with</a:t>
            </a:r>
          </a:p>
          <a:p>
            <a:pPr lvl="1"/>
            <a:r>
              <a:rPr lang="en-US" dirty="0" smtClean="0"/>
              <a:t>The relevant RPCs</a:t>
            </a:r>
          </a:p>
          <a:p>
            <a:pPr lvl="1"/>
            <a:r>
              <a:rPr lang="en-US" dirty="0" smtClean="0"/>
              <a:t>Meaningful Legal Representation for Children and Youth in Washington’s Child Welfare System: Standards of Practice, Voluntary Training, and Caseload Limits</a:t>
            </a:r>
          </a:p>
          <a:p>
            <a:pPr lvl="1"/>
            <a:r>
              <a:rPr lang="en-US" dirty="0" smtClean="0"/>
              <a:t>ABA Model Act Governing the Representation of Children in Abuse, Neglect, and Dependency Proceedings</a:t>
            </a:r>
          </a:p>
          <a:p>
            <a:endParaRPr lang="en-US" dirty="0"/>
          </a:p>
        </p:txBody>
      </p:sp>
      <p:sp>
        <p:nvSpPr>
          <p:cNvPr id="3" name="Title 2"/>
          <p:cNvSpPr>
            <a:spLocks noGrp="1"/>
          </p:cNvSpPr>
          <p:nvPr>
            <p:ph type="title"/>
          </p:nvPr>
        </p:nvSpPr>
        <p:spPr/>
        <p:txBody>
          <a:bodyPr/>
          <a:lstStyle/>
          <a:p>
            <a:pPr algn="ctr"/>
            <a:r>
              <a:rPr lang="en-US" dirty="0" smtClean="0"/>
              <a:t>Some guidelines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RCW 13.34 and other state laws</a:t>
            </a:r>
          </a:p>
          <a:p>
            <a:r>
              <a:rPr lang="en-US" dirty="0" smtClean="0"/>
              <a:t>WACs</a:t>
            </a:r>
          </a:p>
          <a:p>
            <a:r>
              <a:rPr lang="en-US" dirty="0" smtClean="0"/>
              <a:t>Local and State Juvenile Court Rules, Civil Rules, Rules of Evidence</a:t>
            </a:r>
          </a:p>
          <a:p>
            <a:r>
              <a:rPr lang="en-US" dirty="0" smtClean="0"/>
              <a:t>Case law</a:t>
            </a:r>
          </a:p>
          <a:p>
            <a:r>
              <a:rPr lang="en-US" dirty="0" smtClean="0"/>
              <a:t>DSHS Policies and Procedures </a:t>
            </a:r>
          </a:p>
          <a:p>
            <a:r>
              <a:rPr lang="en-US" dirty="0" smtClean="0"/>
              <a:t>ICWA</a:t>
            </a:r>
            <a:endParaRPr lang="en-US" dirty="0"/>
          </a:p>
        </p:txBody>
      </p:sp>
      <p:sp>
        <p:nvSpPr>
          <p:cNvPr id="3" name="Title 2"/>
          <p:cNvSpPr>
            <a:spLocks noGrp="1"/>
          </p:cNvSpPr>
          <p:nvPr>
            <p:ph type="title"/>
          </p:nvPr>
        </p:nvSpPr>
        <p:spPr/>
        <p:txBody>
          <a:bodyPr>
            <a:normAutofit/>
          </a:bodyPr>
          <a:lstStyle/>
          <a:p>
            <a:r>
              <a:rPr lang="en-US" dirty="0" smtClean="0"/>
              <a:t>Also be familiar with</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Child </a:t>
            </a:r>
            <a:r>
              <a:rPr lang="en-US" dirty="0" smtClean="0"/>
              <a:t>development</a:t>
            </a:r>
          </a:p>
          <a:p>
            <a:r>
              <a:rPr lang="en-US" dirty="0" smtClean="0"/>
              <a:t>Court skills—including motions practice, direct and cross of a witness</a:t>
            </a:r>
          </a:p>
          <a:p>
            <a:r>
              <a:rPr lang="en-US" dirty="0" smtClean="0"/>
              <a:t>Structure and functions of DSHS staff and staffing</a:t>
            </a:r>
          </a:p>
          <a:p>
            <a:r>
              <a:rPr lang="en-US" dirty="0" smtClean="0"/>
              <a:t>Cultural competence</a:t>
            </a:r>
          </a:p>
          <a:p>
            <a:pPr lvl="1">
              <a:buNone/>
            </a:pPr>
            <a:endParaRPr lang="en-US" dirty="0" smtClean="0"/>
          </a:p>
          <a:p>
            <a:pPr lvl="1">
              <a:buNone/>
            </a:pPr>
            <a:endParaRPr lang="en-US" dirty="0" smtClean="0"/>
          </a:p>
        </p:txBody>
      </p:sp>
      <p:sp>
        <p:nvSpPr>
          <p:cNvPr id="3" name="Title 2"/>
          <p:cNvSpPr>
            <a:spLocks noGrp="1"/>
          </p:cNvSpPr>
          <p:nvPr>
            <p:ph type="title"/>
          </p:nvPr>
        </p:nvSpPr>
        <p:spPr/>
        <p:txBody>
          <a:bodyPr/>
          <a:lstStyle/>
          <a:p>
            <a:r>
              <a:rPr lang="en-US" dirty="0" smtClean="0"/>
              <a:t>Recommended training topics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Very young children who enter the child welfare system are disproportionately children of color.</a:t>
            </a:r>
          </a:p>
          <a:p>
            <a:r>
              <a:rPr lang="en-US" dirty="0" smtClean="0"/>
              <a:t>Although African American children make up only 15% of the U.S. population of children, they represent approximately 37% of the children in the system</a:t>
            </a:r>
          </a:p>
          <a:p>
            <a:r>
              <a:rPr lang="en-US" dirty="0" smtClean="0"/>
              <a:t>Lawyers can ensure the placement is culturally familiar to the child—foods, languages, customs observed</a:t>
            </a:r>
            <a:endParaRPr lang="en-US" dirty="0"/>
          </a:p>
        </p:txBody>
      </p:sp>
      <p:sp>
        <p:nvSpPr>
          <p:cNvPr id="3" name="Title 2"/>
          <p:cNvSpPr>
            <a:spLocks noGrp="1"/>
          </p:cNvSpPr>
          <p:nvPr>
            <p:ph type="title"/>
          </p:nvPr>
        </p:nvSpPr>
        <p:spPr/>
        <p:txBody>
          <a:bodyPr>
            <a:normAutofit fontScale="90000"/>
          </a:bodyPr>
          <a:lstStyle/>
          <a:p>
            <a:pPr algn="ctr"/>
            <a:r>
              <a:rPr lang="en-US" dirty="0" smtClean="0"/>
              <a:t>Disproportionality in the child welfare system</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lawyer shall provide competent representation to a client. Competent representation requires the legal knowledge, skill, thoroughness and preparation reasonably necessary for the representation</a:t>
            </a:r>
            <a:endParaRPr lang="en-US" dirty="0"/>
          </a:p>
        </p:txBody>
      </p:sp>
      <p:sp>
        <p:nvSpPr>
          <p:cNvPr id="3" name="Title 2"/>
          <p:cNvSpPr>
            <a:spLocks noGrp="1"/>
          </p:cNvSpPr>
          <p:nvPr>
            <p:ph type="title"/>
          </p:nvPr>
        </p:nvSpPr>
        <p:spPr/>
        <p:txBody>
          <a:bodyPr/>
          <a:lstStyle/>
          <a:p>
            <a:r>
              <a:rPr lang="en-US" dirty="0" smtClean="0"/>
              <a:t>RPC 1.1 Competence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81201"/>
            <a:ext cx="8153400" cy="3962400"/>
          </a:xfrm>
        </p:spPr>
        <p:txBody>
          <a:bodyPr/>
          <a:lstStyle/>
          <a:p>
            <a:r>
              <a:rPr lang="en-US" dirty="0" smtClean="0"/>
              <a:t>A lawyer shall abide by a client’s decision concerning the objectives of representation and, as required by Rule 1.4, shall consult with the client as is impliedly authorized to carry out the representation. </a:t>
            </a:r>
            <a:endParaRPr lang="en-US" dirty="0"/>
          </a:p>
        </p:txBody>
      </p:sp>
      <p:sp>
        <p:nvSpPr>
          <p:cNvPr id="3" name="Title 2"/>
          <p:cNvSpPr>
            <a:spLocks noGrp="1"/>
          </p:cNvSpPr>
          <p:nvPr>
            <p:ph type="title"/>
          </p:nvPr>
        </p:nvSpPr>
        <p:spPr>
          <a:xfrm>
            <a:off x="457200" y="274638"/>
            <a:ext cx="8229600" cy="1325562"/>
          </a:xfrm>
        </p:spPr>
        <p:txBody>
          <a:bodyPr>
            <a:normAutofit fontScale="90000"/>
          </a:bodyPr>
          <a:lstStyle/>
          <a:p>
            <a:r>
              <a:rPr lang="en-US" dirty="0" smtClean="0"/>
              <a:t/>
            </a:r>
            <a:br>
              <a:rPr lang="en-US" dirty="0" smtClean="0"/>
            </a:br>
            <a:r>
              <a:rPr lang="en-US" dirty="0" smtClean="0"/>
              <a:t>RPC 1.2 Scope of Representation and authority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r>
              <a:rPr lang="en-US" dirty="0" smtClean="0"/>
              <a:t>A lawyer shall act with reasonable diligence and promptness in representing a client</a:t>
            </a:r>
            <a:endParaRPr lang="en-US" dirty="0"/>
          </a:p>
        </p:txBody>
      </p:sp>
      <p:sp>
        <p:nvSpPr>
          <p:cNvPr id="3" name="Title 2"/>
          <p:cNvSpPr>
            <a:spLocks noGrp="1"/>
          </p:cNvSpPr>
          <p:nvPr>
            <p:ph type="title"/>
          </p:nvPr>
        </p:nvSpPr>
        <p:spPr/>
        <p:txBody>
          <a:bodyPr/>
          <a:lstStyle/>
          <a:p>
            <a:r>
              <a:rPr lang="en-US" dirty="0" smtClean="0"/>
              <a:t>RPC 1.3 Diligence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(a) A lawyer shall;</a:t>
            </a:r>
          </a:p>
          <a:p>
            <a:pPr lvl="1"/>
            <a:r>
              <a:rPr lang="en-US" dirty="0" smtClean="0"/>
              <a:t>(1)Promptly inform the client of any decision or circumstances with respect to which the client’s informed consent…is required</a:t>
            </a:r>
          </a:p>
          <a:p>
            <a:pPr lvl="1"/>
            <a:r>
              <a:rPr lang="en-US" dirty="0" smtClean="0"/>
              <a:t>(2)Reasonably consult with the client about the means by which the client’s objectives are to be accomplished</a:t>
            </a:r>
          </a:p>
          <a:p>
            <a:pPr lvl="1"/>
            <a:r>
              <a:rPr lang="en-US" dirty="0" smtClean="0"/>
              <a:t>(3)Keep the client reasonably informed about the status of the matter;</a:t>
            </a:r>
          </a:p>
          <a:p>
            <a:pPr lvl="1"/>
            <a:r>
              <a:rPr lang="en-US" dirty="0" smtClean="0"/>
              <a:t>(4)Promptly comply with reasonable requests for information; and</a:t>
            </a:r>
          </a:p>
          <a:p>
            <a:pPr lvl="1">
              <a:buNone/>
            </a:pPr>
            <a:r>
              <a:rPr lang="en-US" dirty="0" smtClean="0"/>
              <a:t>(b) A lawyer shall explain a matter to the extent reasonably necessary to permit the client to make informed decisions regarding the representation</a:t>
            </a:r>
          </a:p>
        </p:txBody>
      </p:sp>
      <p:sp>
        <p:nvSpPr>
          <p:cNvPr id="3" name="Title 2"/>
          <p:cNvSpPr>
            <a:spLocks noGrp="1"/>
          </p:cNvSpPr>
          <p:nvPr>
            <p:ph type="title"/>
          </p:nvPr>
        </p:nvSpPr>
        <p:spPr/>
        <p:txBody>
          <a:bodyPr/>
          <a:lstStyle/>
          <a:p>
            <a:r>
              <a:rPr lang="en-US" dirty="0" smtClean="0"/>
              <a:t>RPC 1.4 Communication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(a)A lawyer shall not reveal information relating to the representation of a client…</a:t>
            </a:r>
          </a:p>
          <a:p>
            <a:r>
              <a:rPr lang="en-US" dirty="0" smtClean="0"/>
              <a:t>(b)A lawyer to the extent the lawyer reasonably believes necessary;</a:t>
            </a:r>
          </a:p>
          <a:p>
            <a:r>
              <a:rPr lang="en-US" dirty="0" smtClean="0"/>
              <a:t>(1)Shall reveal information relating to the representation of a client to prevent reasonably certain death or substantial bodily harm</a:t>
            </a:r>
            <a:endParaRPr lang="en-US" dirty="0"/>
          </a:p>
        </p:txBody>
      </p:sp>
      <p:sp>
        <p:nvSpPr>
          <p:cNvPr id="3" name="Title 2"/>
          <p:cNvSpPr>
            <a:spLocks noGrp="1"/>
          </p:cNvSpPr>
          <p:nvPr>
            <p:ph type="title"/>
          </p:nvPr>
        </p:nvSpPr>
        <p:spPr/>
        <p:txBody>
          <a:bodyPr>
            <a:normAutofit fontScale="90000"/>
          </a:bodyPr>
          <a:lstStyle/>
          <a:p>
            <a:pPr algn="ctr"/>
            <a:r>
              <a:rPr lang="en-US" dirty="0" smtClean="0"/>
              <a:t>RPC 1.6 Confidentiality of Information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When a client’s capacity to make adequately considered decisions in connection with a representation is diminished, whether because of minority…the lawyer shall, as far as reasonably possible, maintain a normal client-lawyer relationship with client. </a:t>
            </a:r>
            <a:endParaRPr lang="en-US" dirty="0"/>
          </a:p>
        </p:txBody>
      </p:sp>
      <p:sp>
        <p:nvSpPr>
          <p:cNvPr id="3" name="Title 2"/>
          <p:cNvSpPr>
            <a:spLocks noGrp="1"/>
          </p:cNvSpPr>
          <p:nvPr>
            <p:ph type="title"/>
          </p:nvPr>
        </p:nvSpPr>
        <p:spPr/>
        <p:txBody>
          <a:bodyPr>
            <a:normAutofit fontScale="90000"/>
          </a:bodyPr>
          <a:lstStyle/>
          <a:p>
            <a:pPr algn="ctr"/>
            <a:r>
              <a:rPr lang="en-US" dirty="0" smtClean="0"/>
              <a:t>RPC 1.14 Client with Diminished Capacity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Section 1.1(7) If the child is preverbal or unable to communicate a stated interest, the determination of the child’s legal interests should be based on the laws that are related to the purposes of the proceedings, the child’s specific needs and preferences, the goal of expeditious resolution of the case so the child can remain or return home or be placed in a safe, nurturing, and permanent environment, and the use of the least restrictive or detrimental alternatives available.</a:t>
            </a:r>
            <a:endParaRPr lang="en-US" dirty="0"/>
          </a:p>
        </p:txBody>
      </p:sp>
      <p:sp>
        <p:nvSpPr>
          <p:cNvPr id="3" name="Title 2"/>
          <p:cNvSpPr>
            <a:spLocks noGrp="1"/>
          </p:cNvSpPr>
          <p:nvPr>
            <p:ph type="title"/>
          </p:nvPr>
        </p:nvSpPr>
        <p:spPr/>
        <p:txBody>
          <a:bodyPr/>
          <a:lstStyle/>
          <a:p>
            <a:r>
              <a:rPr lang="en-US" dirty="0" smtClean="0"/>
              <a:t>Meaningful Representation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A lawyer shall not act as advocate at a trial in which the lawyer is likely to be a necessary witness unless:</a:t>
            </a:r>
          </a:p>
          <a:p>
            <a:pPr lvl="1"/>
            <a:r>
              <a:rPr lang="en-US" dirty="0" smtClean="0"/>
              <a:t>(1) the testimony relates to an uncontested issue;</a:t>
            </a:r>
          </a:p>
          <a:p>
            <a:pPr lvl="1"/>
            <a:r>
              <a:rPr lang="en-US" dirty="0" smtClean="0"/>
              <a:t>(2) the testimony relates to the nature and value of legal services rendered in the case. </a:t>
            </a:r>
            <a:endParaRPr lang="en-US" dirty="0"/>
          </a:p>
        </p:txBody>
      </p:sp>
      <p:sp>
        <p:nvSpPr>
          <p:cNvPr id="3" name="Title 2"/>
          <p:cNvSpPr>
            <a:spLocks noGrp="1"/>
          </p:cNvSpPr>
          <p:nvPr>
            <p:ph type="title"/>
          </p:nvPr>
        </p:nvSpPr>
        <p:spPr/>
        <p:txBody>
          <a:bodyPr/>
          <a:lstStyle/>
          <a:p>
            <a:r>
              <a:rPr lang="en-US" dirty="0" smtClean="0"/>
              <a:t>3.7 Lawyer as Witness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child’s cognitive ability;</a:t>
            </a:r>
          </a:p>
          <a:p>
            <a:r>
              <a:rPr lang="en-US" dirty="0" smtClean="0"/>
              <a:t>Emotional and mental development, and stability;</a:t>
            </a:r>
          </a:p>
          <a:p>
            <a:r>
              <a:rPr lang="en-US" dirty="0" smtClean="0"/>
              <a:t>Ability to communicate;</a:t>
            </a:r>
          </a:p>
          <a:p>
            <a:r>
              <a:rPr lang="en-US" dirty="0" smtClean="0"/>
              <a:t>Ability to understand consequences;</a:t>
            </a:r>
          </a:p>
          <a:p>
            <a:r>
              <a:rPr lang="en-US" dirty="0" smtClean="0"/>
              <a:t>Strengths of wishes; and</a:t>
            </a:r>
          </a:p>
          <a:p>
            <a:r>
              <a:rPr lang="en-US" dirty="0" smtClean="0"/>
              <a:t>Opinions of others</a:t>
            </a:r>
            <a:endParaRPr lang="en-US" dirty="0"/>
          </a:p>
        </p:txBody>
      </p:sp>
      <p:sp>
        <p:nvSpPr>
          <p:cNvPr id="3" name="Title 2"/>
          <p:cNvSpPr>
            <a:spLocks noGrp="1"/>
          </p:cNvSpPr>
          <p:nvPr>
            <p:ph type="title"/>
          </p:nvPr>
        </p:nvSpPr>
        <p:spPr/>
        <p:txBody>
          <a:bodyPr/>
          <a:lstStyle/>
          <a:p>
            <a:r>
              <a:rPr lang="en-US" dirty="0" smtClean="0"/>
              <a:t>What attorney should consider</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Child-centered</a:t>
            </a:r>
          </a:p>
          <a:p>
            <a:r>
              <a:rPr lang="en-US" dirty="0" smtClean="0"/>
              <a:t>Research-informed</a:t>
            </a:r>
          </a:p>
          <a:p>
            <a:r>
              <a:rPr lang="en-US" dirty="0" smtClean="0"/>
              <a:t>Permanency-driven</a:t>
            </a:r>
          </a:p>
          <a:p>
            <a:r>
              <a:rPr lang="en-US" dirty="0" smtClean="0"/>
              <a:t>Attorneys must see the world through the child’s eyes and formulate their approach from that perspective</a:t>
            </a:r>
            <a:endParaRPr lang="en-US" dirty="0"/>
          </a:p>
        </p:txBody>
      </p:sp>
      <p:sp>
        <p:nvSpPr>
          <p:cNvPr id="3" name="Title 2"/>
          <p:cNvSpPr>
            <a:spLocks noGrp="1"/>
          </p:cNvSpPr>
          <p:nvPr>
            <p:ph type="title"/>
          </p:nvPr>
        </p:nvSpPr>
        <p:spPr/>
        <p:txBody>
          <a:bodyPr>
            <a:normAutofit fontScale="90000"/>
          </a:bodyPr>
          <a:lstStyle/>
          <a:p>
            <a:pPr algn="ctr"/>
            <a:r>
              <a:rPr lang="en-US" dirty="0" smtClean="0"/>
              <a:t>Advocacy for young children should be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Time is of the essence for any child, especially an infant or toddler!</a:t>
            </a:r>
          </a:p>
          <a:p>
            <a:r>
              <a:rPr lang="en-US" dirty="0" smtClean="0"/>
              <a:t>Therefore, permanency should be a priority from day one and should guide advocacy</a:t>
            </a:r>
            <a:endParaRPr lang="en-US" dirty="0"/>
          </a:p>
        </p:txBody>
      </p:sp>
      <p:sp>
        <p:nvSpPr>
          <p:cNvPr id="3" name="Title 2"/>
          <p:cNvSpPr>
            <a:spLocks noGrp="1"/>
          </p:cNvSpPr>
          <p:nvPr>
            <p:ph type="title"/>
          </p:nvPr>
        </p:nvSpPr>
        <p:spPr/>
        <p:txBody>
          <a:bodyPr>
            <a:normAutofit fontScale="90000"/>
          </a:bodyPr>
          <a:lstStyle/>
          <a:p>
            <a:pPr algn="ctr"/>
            <a:r>
              <a:rPr lang="en-US" dirty="0" smtClean="0"/>
              <a:t>One year for a one year old is a lifetime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To see the world through the eyes of the child learn the child’s history;</a:t>
            </a:r>
          </a:p>
          <a:p>
            <a:pPr lvl="1"/>
            <a:r>
              <a:rPr lang="en-US" dirty="0" smtClean="0"/>
              <a:t>What kind of prenatal care did the mother receive</a:t>
            </a:r>
          </a:p>
          <a:p>
            <a:pPr lvl="1"/>
            <a:r>
              <a:rPr lang="en-US" dirty="0" smtClean="0"/>
              <a:t>What kind of early medical and dental care has the child received</a:t>
            </a:r>
          </a:p>
          <a:p>
            <a:pPr lvl="1"/>
            <a:r>
              <a:rPr lang="en-US" dirty="0" smtClean="0"/>
              <a:t>Review child’s health history</a:t>
            </a:r>
          </a:p>
          <a:p>
            <a:pPr lvl="1"/>
            <a:r>
              <a:rPr lang="en-US" dirty="0" smtClean="0"/>
              <a:t>Has the child received immunizations and required health screenings</a:t>
            </a:r>
          </a:p>
          <a:p>
            <a:pPr lvl="1"/>
            <a:r>
              <a:rPr lang="en-US" dirty="0" smtClean="0"/>
              <a:t>What kind of relationship does child have with caregivers</a:t>
            </a:r>
          </a:p>
          <a:p>
            <a:pPr lvl="1"/>
            <a:r>
              <a:rPr lang="en-US" dirty="0" smtClean="0"/>
              <a:t>What are familiar comforting items in the child’s life—toys, blanket, books, clothing item</a:t>
            </a:r>
            <a:endParaRPr lang="en-US" dirty="0"/>
          </a:p>
        </p:txBody>
      </p:sp>
      <p:sp>
        <p:nvSpPr>
          <p:cNvPr id="3" name="Title 2"/>
          <p:cNvSpPr>
            <a:spLocks noGrp="1"/>
          </p:cNvSpPr>
          <p:nvPr>
            <p:ph type="title"/>
          </p:nvPr>
        </p:nvSpPr>
        <p:spPr/>
        <p:txBody>
          <a:bodyPr/>
          <a:lstStyle/>
          <a:p>
            <a:r>
              <a:rPr lang="en-US" dirty="0" smtClean="0"/>
              <a:t>Child centered advocacy</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Abuse, neglect, and removal from primary caregivers profoundly affect the growth and development of very young child</a:t>
            </a:r>
          </a:p>
          <a:p>
            <a:r>
              <a:rPr lang="en-US" dirty="0" smtClean="0"/>
              <a:t>Traumas, and losses impact critical early brain development</a:t>
            </a:r>
          </a:p>
          <a:p>
            <a:r>
              <a:rPr lang="en-US" dirty="0" smtClean="0"/>
              <a:t>Research underscores the importance of parenting and regular, consistent care giving to a child’s overall healthy growth and development</a:t>
            </a:r>
            <a:endParaRPr lang="en-US" dirty="0"/>
          </a:p>
        </p:txBody>
      </p:sp>
      <p:sp>
        <p:nvSpPr>
          <p:cNvPr id="3" name="Title 2"/>
          <p:cNvSpPr>
            <a:spLocks noGrp="1"/>
          </p:cNvSpPr>
          <p:nvPr>
            <p:ph type="title"/>
          </p:nvPr>
        </p:nvSpPr>
        <p:spPr/>
        <p:txBody>
          <a:bodyPr>
            <a:normAutofit fontScale="90000"/>
          </a:bodyPr>
          <a:lstStyle/>
          <a:p>
            <a:r>
              <a:rPr lang="en-US" dirty="0" smtClean="0"/>
              <a:t>Early Childhood development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Lawyers must be aware of and able to assess the quality of the very young child’s relationship with caregivers and use the legal process to support and create nurturing and healthy attachments</a:t>
            </a:r>
          </a:p>
          <a:p>
            <a:r>
              <a:rPr lang="en-US" dirty="0" smtClean="0"/>
              <a:t>Because children under three years old, do not function independently, but in relationship to others, the quality of their relationships with biological and substitute caregivers largely determines their physical, social/emotional, and cognitive development processes</a:t>
            </a:r>
            <a:endParaRPr lang="en-US" dirty="0"/>
          </a:p>
        </p:txBody>
      </p:sp>
      <p:sp>
        <p:nvSpPr>
          <p:cNvPr id="3" name="Title 2"/>
          <p:cNvSpPr>
            <a:spLocks noGrp="1"/>
          </p:cNvSpPr>
          <p:nvPr>
            <p:ph type="title"/>
          </p:nvPr>
        </p:nvSpPr>
        <p:spPr/>
        <p:txBody>
          <a:bodyPr>
            <a:normAutofit fontScale="90000"/>
          </a:bodyPr>
          <a:lstStyle/>
          <a:p>
            <a:pPr algn="ctr"/>
            <a:r>
              <a:rPr lang="en-US" dirty="0" smtClean="0"/>
              <a:t>How a lawyer can help mitigate early trauma</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Be familiar with typical child development milestones</a:t>
            </a:r>
          </a:p>
          <a:p>
            <a:r>
              <a:rPr lang="en-US" dirty="0" smtClean="0"/>
              <a:t>Interact with child in an age appropriate manner</a:t>
            </a:r>
            <a:endParaRPr lang="en-US" dirty="0"/>
          </a:p>
        </p:txBody>
      </p:sp>
      <p:sp>
        <p:nvSpPr>
          <p:cNvPr id="3" name="Title 2"/>
          <p:cNvSpPr>
            <a:spLocks noGrp="1"/>
          </p:cNvSpPr>
          <p:nvPr>
            <p:ph type="title"/>
          </p:nvPr>
        </p:nvSpPr>
        <p:spPr/>
        <p:txBody>
          <a:bodyPr>
            <a:normAutofit fontScale="90000"/>
          </a:bodyPr>
          <a:lstStyle/>
          <a:p>
            <a:pPr algn="ctr"/>
            <a:r>
              <a:rPr lang="en-US" dirty="0" smtClean="0"/>
              <a:t>How do you interact with young children</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Many one year olds are standing alone and starting to walk. Should be walking by 18 months</a:t>
            </a:r>
          </a:p>
          <a:p>
            <a:r>
              <a:rPr lang="en-US" dirty="0" smtClean="0"/>
              <a:t>How to interact with child</a:t>
            </a:r>
          </a:p>
          <a:p>
            <a:pPr lvl="1"/>
            <a:r>
              <a:rPr lang="en-US" dirty="0" smtClean="0"/>
              <a:t>Sit on the ground and pass a ball back and forth</a:t>
            </a:r>
          </a:p>
          <a:p>
            <a:pPr lvl="1"/>
            <a:r>
              <a:rPr lang="en-US" dirty="0" smtClean="0"/>
              <a:t>Read a touch-and-feel book. Read a book about animals and make the sounds of the animals—see if child wants to try</a:t>
            </a:r>
          </a:p>
          <a:p>
            <a:pPr lvl="1"/>
            <a:r>
              <a:rPr lang="en-US" dirty="0" smtClean="0"/>
              <a:t>Play with noisy, colorful moving objects or toys</a:t>
            </a:r>
          </a:p>
          <a:p>
            <a:pPr lvl="1"/>
            <a:endParaRPr lang="en-US" dirty="0"/>
          </a:p>
        </p:txBody>
      </p:sp>
      <p:sp>
        <p:nvSpPr>
          <p:cNvPr id="3" name="Title 2"/>
          <p:cNvSpPr>
            <a:spLocks noGrp="1"/>
          </p:cNvSpPr>
          <p:nvPr>
            <p:ph type="title"/>
          </p:nvPr>
        </p:nvSpPr>
        <p:spPr/>
        <p:txBody>
          <a:bodyPr/>
          <a:lstStyle/>
          <a:p>
            <a:pPr algn="ctr"/>
            <a:r>
              <a:rPr lang="en-US" dirty="0" smtClean="0"/>
              <a:t>12-18 months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Learning to run. Can imitate activities and are able to speak some words. As they approach 24 months, they can take a piece of clothing off and on, are learning how to jump, and are starting to combine words.</a:t>
            </a:r>
          </a:p>
          <a:p>
            <a:r>
              <a:rPr lang="en-US" dirty="0" smtClean="0"/>
              <a:t>How to interact with child</a:t>
            </a:r>
          </a:p>
          <a:p>
            <a:pPr lvl="1"/>
            <a:r>
              <a:rPr lang="en-US" dirty="0" smtClean="0"/>
              <a:t>Dance to music</a:t>
            </a:r>
          </a:p>
          <a:p>
            <a:pPr lvl="1"/>
            <a:r>
              <a:rPr lang="en-US" dirty="0" smtClean="0"/>
              <a:t>Sing songs using instruments</a:t>
            </a:r>
          </a:p>
          <a:p>
            <a:pPr lvl="1"/>
            <a:r>
              <a:rPr lang="en-US" dirty="0" smtClean="0"/>
              <a:t>Read books that have pictures of words that child may know (ball, dog, cat)</a:t>
            </a:r>
          </a:p>
          <a:p>
            <a:pPr lvl="1"/>
            <a:r>
              <a:rPr lang="en-US" dirty="0" smtClean="0"/>
              <a:t>Play outside</a:t>
            </a:r>
            <a:endParaRPr lang="en-US" dirty="0"/>
          </a:p>
        </p:txBody>
      </p:sp>
      <p:sp>
        <p:nvSpPr>
          <p:cNvPr id="3" name="Title 2"/>
          <p:cNvSpPr>
            <a:spLocks noGrp="1"/>
          </p:cNvSpPr>
          <p:nvPr>
            <p:ph type="title"/>
          </p:nvPr>
        </p:nvSpPr>
        <p:spPr/>
        <p:txBody>
          <a:bodyPr/>
          <a:lstStyle/>
          <a:p>
            <a:pPr algn="ctr"/>
            <a:r>
              <a:rPr lang="en-US" dirty="0" smtClean="0"/>
              <a:t>18-24 months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You are not a mandatory reporter</a:t>
            </a:r>
          </a:p>
          <a:p>
            <a:r>
              <a:rPr lang="en-US" dirty="0" smtClean="0"/>
              <a:t>You can and should work closely with the CASA/GAL</a:t>
            </a:r>
          </a:p>
          <a:p>
            <a:r>
              <a:rPr lang="en-US" dirty="0" smtClean="0"/>
              <a:t>Your job is not to make a determination regarding what is in this child’s best interest</a:t>
            </a:r>
            <a:endParaRPr lang="en-US" dirty="0"/>
          </a:p>
        </p:txBody>
      </p:sp>
      <p:sp>
        <p:nvSpPr>
          <p:cNvPr id="3" name="Title 2"/>
          <p:cNvSpPr>
            <a:spLocks noGrp="1"/>
          </p:cNvSpPr>
          <p:nvPr>
            <p:ph type="title"/>
          </p:nvPr>
        </p:nvSpPr>
        <p:spPr/>
        <p:txBody>
          <a:bodyPr/>
          <a:lstStyle/>
          <a:p>
            <a:pPr algn="ctr"/>
            <a:r>
              <a:rPr lang="en-US" dirty="0" smtClean="0"/>
              <a:t>You are not a GAL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By three child can typically speak or say words in an understandable manner and can name a friend. Can balance on one foot</a:t>
            </a:r>
          </a:p>
          <a:p>
            <a:r>
              <a:rPr lang="en-US" dirty="0" smtClean="0"/>
              <a:t>How to interact with child</a:t>
            </a:r>
          </a:p>
          <a:p>
            <a:pPr lvl="1"/>
            <a:r>
              <a:rPr lang="en-US" dirty="0" smtClean="0"/>
              <a:t>Play at park with toddler sized equipment</a:t>
            </a:r>
          </a:p>
          <a:p>
            <a:pPr lvl="1"/>
            <a:r>
              <a:rPr lang="en-US" dirty="0" smtClean="0"/>
              <a:t>Bring crayons and paper to color together</a:t>
            </a:r>
          </a:p>
          <a:p>
            <a:pPr lvl="1"/>
            <a:r>
              <a:rPr lang="en-US" dirty="0" smtClean="0"/>
              <a:t>Read a short, basic book (Goodnight Moon, the three little pigs, goldilocks and the three bears)</a:t>
            </a:r>
          </a:p>
          <a:p>
            <a:pPr lvl="1"/>
            <a:r>
              <a:rPr lang="en-US" dirty="0" smtClean="0"/>
              <a:t>Play music together and march and clap</a:t>
            </a:r>
          </a:p>
          <a:p>
            <a:pPr lvl="1"/>
            <a:r>
              <a:rPr lang="en-US" dirty="0" smtClean="0"/>
              <a:t>Ask the child to sing you a song</a:t>
            </a:r>
          </a:p>
          <a:p>
            <a:pPr lvl="1"/>
            <a:r>
              <a:rPr lang="en-US" dirty="0" smtClean="0"/>
              <a:t>Engage in dramatic play (pretending to cook or take care of a baby)</a:t>
            </a:r>
            <a:endParaRPr lang="en-US" dirty="0"/>
          </a:p>
        </p:txBody>
      </p:sp>
      <p:sp>
        <p:nvSpPr>
          <p:cNvPr id="3" name="Title 2"/>
          <p:cNvSpPr>
            <a:spLocks noGrp="1"/>
          </p:cNvSpPr>
          <p:nvPr>
            <p:ph type="title"/>
          </p:nvPr>
        </p:nvSpPr>
        <p:spPr/>
        <p:txBody>
          <a:bodyPr/>
          <a:lstStyle/>
          <a:p>
            <a:pPr algn="ctr"/>
            <a:r>
              <a:rPr lang="en-US" dirty="0" smtClean="0"/>
              <a:t>Two-three years old</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Look for signs of wellness through observation </a:t>
            </a:r>
          </a:p>
          <a:p>
            <a:r>
              <a:rPr lang="en-US" dirty="0" smtClean="0"/>
              <a:t>Unusual fussiness</a:t>
            </a:r>
          </a:p>
          <a:p>
            <a:r>
              <a:rPr lang="en-US" dirty="0" smtClean="0"/>
              <a:t>Ensure Child has all important belongings(security blanket, toys, medications)</a:t>
            </a:r>
          </a:p>
          <a:p>
            <a:r>
              <a:rPr lang="en-US" dirty="0" smtClean="0"/>
              <a:t>Check medical records for any currently untreated conditions</a:t>
            </a:r>
          </a:p>
          <a:p>
            <a:r>
              <a:rPr lang="en-US" dirty="0" smtClean="0"/>
              <a:t>Interview should provide a sense of how secure the </a:t>
            </a:r>
            <a:r>
              <a:rPr lang="en-US" smtClean="0"/>
              <a:t>child feels</a:t>
            </a:r>
            <a:endParaRPr lang="en-US" dirty="0"/>
          </a:p>
        </p:txBody>
      </p:sp>
      <p:sp>
        <p:nvSpPr>
          <p:cNvPr id="3" name="Title 2"/>
          <p:cNvSpPr>
            <a:spLocks noGrp="1"/>
          </p:cNvSpPr>
          <p:nvPr>
            <p:ph type="title"/>
          </p:nvPr>
        </p:nvSpPr>
        <p:spPr/>
        <p:txBody>
          <a:bodyPr>
            <a:normAutofit fontScale="90000"/>
          </a:bodyPr>
          <a:lstStyle/>
          <a:p>
            <a:pPr algn="ctr"/>
            <a:r>
              <a:rPr lang="en-US" dirty="0" smtClean="0"/>
              <a:t>Interacting with pre-verbal children</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By four can name four colors, hop on one foot, and copy a “+” symbol. Talking will be more conversational</a:t>
            </a:r>
          </a:p>
          <a:p>
            <a:r>
              <a:rPr lang="en-US" dirty="0" smtClean="0"/>
              <a:t>How to interact with child</a:t>
            </a:r>
          </a:p>
          <a:p>
            <a:pPr lvl="1"/>
            <a:r>
              <a:rPr lang="en-US" dirty="0" smtClean="0"/>
              <a:t>Ask the child to tell you about a favorite toy</a:t>
            </a:r>
          </a:p>
          <a:p>
            <a:pPr lvl="1"/>
            <a:r>
              <a:rPr lang="en-US" dirty="0" smtClean="0"/>
              <a:t>Color together and ask her to tell you about picture</a:t>
            </a:r>
          </a:p>
          <a:p>
            <a:pPr lvl="1"/>
            <a:r>
              <a:rPr lang="en-US" dirty="0" smtClean="0"/>
              <a:t>Do a simple large-pieced puzzle together</a:t>
            </a:r>
            <a:endParaRPr lang="en-US" dirty="0"/>
          </a:p>
        </p:txBody>
      </p:sp>
      <p:sp>
        <p:nvSpPr>
          <p:cNvPr id="3" name="Title 2"/>
          <p:cNvSpPr>
            <a:spLocks noGrp="1"/>
          </p:cNvSpPr>
          <p:nvPr>
            <p:ph type="title"/>
          </p:nvPr>
        </p:nvSpPr>
        <p:spPr/>
        <p:txBody>
          <a:bodyPr/>
          <a:lstStyle/>
          <a:p>
            <a:pPr algn="ctr"/>
            <a:r>
              <a:rPr lang="en-US" dirty="0" smtClean="0"/>
              <a:t>Three-Four year olds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By five can draw a person with a head, body, arms and legs, lace a shoe, and walk on tiptoes. If attending preschool will be learning to identify their letters and to count to 10 or higher</a:t>
            </a:r>
          </a:p>
          <a:p>
            <a:r>
              <a:rPr lang="en-US" dirty="0" smtClean="0"/>
              <a:t>How to interact with child</a:t>
            </a:r>
          </a:p>
          <a:p>
            <a:pPr lvl="1"/>
            <a:r>
              <a:rPr lang="en-US" dirty="0" smtClean="0"/>
              <a:t>Play Simon says</a:t>
            </a:r>
          </a:p>
          <a:p>
            <a:pPr lvl="1"/>
            <a:r>
              <a:rPr lang="en-US" dirty="0" smtClean="0"/>
              <a:t>Ask her to draw a picture of herself</a:t>
            </a:r>
          </a:p>
          <a:p>
            <a:pPr lvl="1"/>
            <a:r>
              <a:rPr lang="en-US" dirty="0" smtClean="0"/>
              <a:t>Do a 20 piece puzzle together</a:t>
            </a:r>
          </a:p>
          <a:p>
            <a:pPr lvl="1"/>
            <a:r>
              <a:rPr lang="en-US" dirty="0" smtClean="0"/>
              <a:t>Read an I Spy book</a:t>
            </a:r>
          </a:p>
          <a:p>
            <a:pPr lvl="1"/>
            <a:r>
              <a:rPr lang="en-US" dirty="0" smtClean="0"/>
              <a:t>Go on nature walk and collect small rocks and leaves in a bag</a:t>
            </a:r>
            <a:endParaRPr lang="en-US" dirty="0"/>
          </a:p>
        </p:txBody>
      </p:sp>
      <p:sp>
        <p:nvSpPr>
          <p:cNvPr id="3" name="Title 2"/>
          <p:cNvSpPr>
            <a:spLocks noGrp="1"/>
          </p:cNvSpPr>
          <p:nvPr>
            <p:ph type="title"/>
          </p:nvPr>
        </p:nvSpPr>
        <p:spPr/>
        <p:txBody>
          <a:bodyPr/>
          <a:lstStyle/>
          <a:p>
            <a:pPr algn="ctr"/>
            <a:r>
              <a:rPr lang="en-US" dirty="0" smtClean="0"/>
              <a:t>Four- Five Years old</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Video tape interview</a:t>
            </a:r>
          </a:p>
          <a:p>
            <a:r>
              <a:rPr lang="en-US" dirty="0" smtClean="0"/>
              <a:t>Conduct interview yourself</a:t>
            </a:r>
          </a:p>
          <a:p>
            <a:r>
              <a:rPr lang="en-US" dirty="0" smtClean="0"/>
              <a:t>Control setting</a:t>
            </a:r>
          </a:p>
          <a:p>
            <a:r>
              <a:rPr lang="en-US" dirty="0" smtClean="0"/>
              <a:t>Harborview Center on Sexual Assault—Child Interview Guide</a:t>
            </a:r>
          </a:p>
          <a:p>
            <a:r>
              <a:rPr lang="en-US" dirty="0" smtClean="0"/>
              <a:t>Assess competency—ask about events known to you</a:t>
            </a:r>
          </a:p>
          <a:p>
            <a:r>
              <a:rPr lang="en-US" dirty="0" smtClean="0"/>
              <a:t>Separate episodes</a:t>
            </a:r>
          </a:p>
          <a:p>
            <a:r>
              <a:rPr lang="en-US" dirty="0" smtClean="0"/>
              <a:t>Ask questions state did not </a:t>
            </a:r>
            <a:r>
              <a:rPr lang="en-US" smtClean="0"/>
              <a:t>ask child</a:t>
            </a:r>
            <a:endParaRPr lang="en-US"/>
          </a:p>
        </p:txBody>
      </p:sp>
      <p:sp>
        <p:nvSpPr>
          <p:cNvPr id="3" name="Title 2"/>
          <p:cNvSpPr>
            <a:spLocks noGrp="1"/>
          </p:cNvSpPr>
          <p:nvPr>
            <p:ph type="title"/>
          </p:nvPr>
        </p:nvSpPr>
        <p:spPr/>
        <p:txBody>
          <a:bodyPr/>
          <a:lstStyle/>
          <a:p>
            <a:pPr algn="ctr"/>
            <a:r>
              <a:rPr lang="en-US" dirty="0" smtClean="0"/>
              <a:t>Child interview</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Ensure child received health screen—including mental health and developmental screen</a:t>
            </a:r>
          </a:p>
          <a:p>
            <a:r>
              <a:rPr lang="en-US" dirty="0" smtClean="0"/>
              <a:t>Ensure child has been properly immunized and on an ongoing basis</a:t>
            </a:r>
          </a:p>
          <a:p>
            <a:r>
              <a:rPr lang="en-US" dirty="0" smtClean="0"/>
              <a:t>Ensure the child receives appropriate dental services </a:t>
            </a:r>
          </a:p>
          <a:p>
            <a:r>
              <a:rPr lang="en-US" dirty="0" smtClean="0"/>
              <a:t>Ensure placement for very young children promote long-term stability and healthy attachments</a:t>
            </a:r>
            <a:endParaRPr lang="en-US" dirty="0"/>
          </a:p>
        </p:txBody>
      </p:sp>
      <p:sp>
        <p:nvSpPr>
          <p:cNvPr id="3" name="Title 2"/>
          <p:cNvSpPr>
            <a:spLocks noGrp="1"/>
          </p:cNvSpPr>
          <p:nvPr>
            <p:ph type="title"/>
          </p:nvPr>
        </p:nvSpPr>
        <p:spPr/>
        <p:txBody>
          <a:bodyPr>
            <a:normAutofit fontScale="90000"/>
          </a:bodyPr>
          <a:lstStyle/>
          <a:p>
            <a:pPr algn="ctr"/>
            <a:r>
              <a:rPr lang="en-US" dirty="0" smtClean="0"/>
              <a:t>Physical, social-emotional and developmental health</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Brain is rapidly developing</a:t>
            </a:r>
          </a:p>
          <a:p>
            <a:r>
              <a:rPr lang="en-US" dirty="0" smtClean="0"/>
              <a:t>A healthy, secure, and safe environment is essential</a:t>
            </a:r>
          </a:p>
          <a:p>
            <a:r>
              <a:rPr lang="en-US" dirty="0" smtClean="0"/>
              <a:t>Has the potential to moderate the impact of early trauma and neglect</a:t>
            </a:r>
          </a:p>
          <a:p>
            <a:r>
              <a:rPr lang="en-US" dirty="0" smtClean="0"/>
              <a:t>Loving care-giver and high quality child care can help “rewire” the baby’s brain</a:t>
            </a:r>
          </a:p>
          <a:p>
            <a:r>
              <a:rPr lang="en-US" dirty="0" smtClean="0"/>
              <a:t>This will allow her to trust and learn, form healthy relationships, and moderate her impulses throughout her development</a:t>
            </a:r>
            <a:endParaRPr lang="en-US" dirty="0"/>
          </a:p>
        </p:txBody>
      </p:sp>
      <p:sp>
        <p:nvSpPr>
          <p:cNvPr id="3" name="Title 2"/>
          <p:cNvSpPr>
            <a:spLocks noGrp="1"/>
          </p:cNvSpPr>
          <p:nvPr>
            <p:ph type="title"/>
          </p:nvPr>
        </p:nvSpPr>
        <p:spPr/>
        <p:txBody>
          <a:bodyPr/>
          <a:lstStyle/>
          <a:p>
            <a:r>
              <a:rPr lang="en-US" dirty="0" smtClean="0"/>
              <a:t>For very young children</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Observe the physical environment to ensure it supports the child’s healthy development, is safe and age appropriate</a:t>
            </a:r>
          </a:p>
          <a:p>
            <a:r>
              <a:rPr lang="en-US" dirty="0" smtClean="0"/>
              <a:t>Is culturally familiar to child</a:t>
            </a:r>
          </a:p>
          <a:p>
            <a:r>
              <a:rPr lang="en-US" dirty="0" smtClean="0"/>
              <a:t>There are developmentally appropriate books and toys</a:t>
            </a:r>
          </a:p>
          <a:p>
            <a:r>
              <a:rPr lang="en-US" dirty="0" smtClean="0"/>
              <a:t>Child has safe place to sleep, eat and play</a:t>
            </a:r>
          </a:p>
          <a:p>
            <a:r>
              <a:rPr lang="en-US" dirty="0" smtClean="0"/>
              <a:t>Child has weather-appropriate clothing</a:t>
            </a:r>
            <a:endParaRPr lang="en-US" dirty="0"/>
          </a:p>
        </p:txBody>
      </p:sp>
      <p:sp>
        <p:nvSpPr>
          <p:cNvPr id="3" name="Title 2"/>
          <p:cNvSpPr>
            <a:spLocks noGrp="1"/>
          </p:cNvSpPr>
          <p:nvPr>
            <p:ph type="title"/>
          </p:nvPr>
        </p:nvSpPr>
        <p:spPr/>
        <p:txBody>
          <a:bodyPr/>
          <a:lstStyle/>
          <a:p>
            <a:r>
              <a:rPr lang="en-US" dirty="0" smtClean="0"/>
              <a:t>Go to the placement</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ABA standards instructs attorneys to ensure children are present at hearings regardless of whether they will testify</a:t>
            </a:r>
          </a:p>
          <a:p>
            <a:r>
              <a:rPr lang="en-US" dirty="0" smtClean="0"/>
              <a:t>Child’s presence underscores for the judge that the child is a real party in interest in the case</a:t>
            </a:r>
          </a:p>
          <a:p>
            <a:r>
              <a:rPr lang="en-US" dirty="0" smtClean="0"/>
              <a:t>Even a child who is too young to sit through a hearing may benefit from seeing the courtroom and meeting, or at least seeing, the judge who will be making the decisions</a:t>
            </a:r>
          </a:p>
          <a:p>
            <a:r>
              <a:rPr lang="en-US" dirty="0" smtClean="0"/>
              <a:t>Unless there is evidence that the child does not want to attend or a professional confirms child will be traumatized by attending, child should be brought to and supervised at hearing</a:t>
            </a:r>
            <a:endParaRPr lang="en-US" dirty="0"/>
          </a:p>
        </p:txBody>
      </p:sp>
      <p:sp>
        <p:nvSpPr>
          <p:cNvPr id="3" name="Title 2"/>
          <p:cNvSpPr>
            <a:spLocks noGrp="1"/>
          </p:cNvSpPr>
          <p:nvPr>
            <p:ph type="title"/>
          </p:nvPr>
        </p:nvSpPr>
        <p:spPr/>
        <p:txBody>
          <a:bodyPr/>
          <a:lstStyle/>
          <a:p>
            <a:pPr algn="ctr"/>
            <a:r>
              <a:rPr lang="en-US" dirty="0" smtClean="0"/>
              <a:t>Child at hearing</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Attorneys for very young children must understand early child development and how child abuse and neglect can derail healthy physical, social/emotional, and cognitive development</a:t>
            </a:r>
            <a:endParaRPr lang="en-US" dirty="0"/>
          </a:p>
        </p:txBody>
      </p:sp>
      <p:sp>
        <p:nvSpPr>
          <p:cNvPr id="3" name="Title 2"/>
          <p:cNvSpPr>
            <a:spLocks noGrp="1"/>
          </p:cNvSpPr>
          <p:nvPr>
            <p:ph type="title"/>
          </p:nvPr>
        </p:nvSpPr>
        <p:spPr>
          <a:xfrm>
            <a:off x="457200" y="0"/>
            <a:ext cx="8305800" cy="1524000"/>
          </a:xfrm>
        </p:spPr>
        <p:txBody>
          <a:bodyPr>
            <a:normAutofit/>
          </a:bodyPr>
          <a:lstStyle/>
          <a:p>
            <a:r>
              <a:rPr lang="en-US" dirty="0" smtClean="0"/>
              <a:t>impact of maltreatment on very young child’s development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obligation of the CASA is to independently investigate the circumstances of the children and to formulate recommendations to the court.</a:t>
            </a:r>
            <a:endParaRPr lang="en-US" dirty="0"/>
          </a:p>
        </p:txBody>
      </p:sp>
      <p:sp>
        <p:nvSpPr>
          <p:cNvPr id="3" name="Title 2"/>
          <p:cNvSpPr>
            <a:spLocks noGrp="1"/>
          </p:cNvSpPr>
          <p:nvPr>
            <p:ph type="title"/>
          </p:nvPr>
        </p:nvSpPr>
        <p:spPr/>
        <p:txBody>
          <a:bodyPr/>
          <a:lstStyle/>
          <a:p>
            <a:pPr algn="ctr"/>
            <a:r>
              <a:rPr lang="en-US" dirty="0" smtClean="0"/>
              <a:t>CASA/GAL</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The Adverse Childhood Experiences (ACE) Study is </a:t>
            </a:r>
          </a:p>
          <a:p>
            <a:r>
              <a:rPr lang="en-US" dirty="0" smtClean="0"/>
              <a:t>one of the largest investigations ever conducted to assess associations between childhood maltreatment and later-life health and well-being. </a:t>
            </a:r>
          </a:p>
          <a:p>
            <a:r>
              <a:rPr lang="en-US" dirty="0" smtClean="0"/>
              <a:t>The study is a collaboration between the Centers for Disease Control and Prevention and Kaiser Permanente's Health Appraisal Clinic in San Diego.</a:t>
            </a:r>
          </a:p>
          <a:p>
            <a:r>
              <a:rPr lang="en-US" dirty="0" smtClean="0"/>
              <a:t>The ACE Study findings suggest that certain experiences are major risk factors for the leading causes of illness and death as well as poor quality of life in the United States.</a:t>
            </a:r>
          </a:p>
          <a:p>
            <a:r>
              <a:rPr lang="en-US" dirty="0" smtClean="0"/>
              <a:t> It is critical to understand how some of the worst health and social problems in our nation can arise as a consequence of adverse childhood experiences. Realizing these connections is likely to improve efforts towards prevention and recovery.</a:t>
            </a:r>
          </a:p>
          <a:p>
            <a:endParaRPr lang="en-US" dirty="0"/>
          </a:p>
        </p:txBody>
      </p:sp>
      <p:sp>
        <p:nvSpPr>
          <p:cNvPr id="3" name="Title 2"/>
          <p:cNvSpPr>
            <a:spLocks noGrp="1"/>
          </p:cNvSpPr>
          <p:nvPr>
            <p:ph type="title"/>
          </p:nvPr>
        </p:nvSpPr>
        <p:spPr/>
        <p:txBody>
          <a:bodyPr/>
          <a:lstStyle/>
          <a:p>
            <a:pPr algn="ctr"/>
            <a:r>
              <a:rPr lang="en-US" dirty="0" smtClean="0"/>
              <a:t>ACE Study</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smtClean="0"/>
          </a:p>
          <a:p>
            <a:r>
              <a:rPr lang="en-US" smtClean="0"/>
              <a:t>http://www.cdc.gov/violenceprevention/acestudy/</a:t>
            </a:r>
            <a:endParaRPr lang="en-US"/>
          </a:p>
        </p:txBody>
      </p:sp>
      <p:sp>
        <p:nvSpPr>
          <p:cNvPr id="3" name="Title 2"/>
          <p:cNvSpPr>
            <a:spLocks noGrp="1"/>
          </p:cNvSpPr>
          <p:nvPr>
            <p:ph type="title"/>
          </p:nvPr>
        </p:nvSpPr>
        <p:spPr/>
        <p:txBody>
          <a:bodyPr/>
          <a:lstStyle/>
          <a:p>
            <a:r>
              <a:rPr lang="en-US" dirty="0" smtClean="0"/>
              <a:t>Learn More about ACE Study</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Attorneys for very young children should ensure their clients are screened for developmental delays and linked to a service or treatment while in care</a:t>
            </a:r>
            <a:endParaRPr lang="en-US" dirty="0"/>
          </a:p>
        </p:txBody>
      </p:sp>
      <p:sp>
        <p:nvSpPr>
          <p:cNvPr id="3" name="Title 2"/>
          <p:cNvSpPr>
            <a:spLocks noGrp="1"/>
          </p:cNvSpPr>
          <p:nvPr>
            <p:ph type="title"/>
          </p:nvPr>
        </p:nvSpPr>
        <p:spPr/>
        <p:txBody>
          <a:bodyPr>
            <a:normAutofit fontScale="90000"/>
          </a:bodyPr>
          <a:lstStyle/>
          <a:p>
            <a:r>
              <a:rPr lang="en-US" dirty="0" smtClean="0"/>
              <a:t>Know your community’s services for children aged 0-5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Child Abuse Prevention and Treatment Act</a:t>
            </a:r>
          </a:p>
          <a:p>
            <a:r>
              <a:rPr lang="en-US" dirty="0" smtClean="0"/>
              <a:t>Individuals with Disabilities and Education Act</a:t>
            </a:r>
          </a:p>
          <a:p>
            <a:r>
              <a:rPr lang="en-US" dirty="0" smtClean="0"/>
              <a:t>Both are Federal Laws</a:t>
            </a:r>
          </a:p>
          <a:p>
            <a:r>
              <a:rPr lang="en-US" dirty="0" smtClean="0"/>
              <a:t>CAPTA requires that states refer children under age three who have a substantiated case of child abuse or neglect for screening for early intervention services (funded by Part C of IDEA)</a:t>
            </a:r>
          </a:p>
          <a:p>
            <a:r>
              <a:rPr lang="en-US" dirty="0" smtClean="0"/>
              <a:t>This Federal grant program helps states implement a comprehensive system for early intervention referrals and services</a:t>
            </a:r>
            <a:endParaRPr lang="en-US" dirty="0"/>
          </a:p>
        </p:txBody>
      </p:sp>
      <p:sp>
        <p:nvSpPr>
          <p:cNvPr id="3" name="Title 2"/>
          <p:cNvSpPr>
            <a:spLocks noGrp="1"/>
          </p:cNvSpPr>
          <p:nvPr>
            <p:ph type="title"/>
          </p:nvPr>
        </p:nvSpPr>
        <p:spPr/>
        <p:txBody>
          <a:bodyPr/>
          <a:lstStyle/>
          <a:p>
            <a:r>
              <a:rPr lang="en-US" dirty="0" smtClean="0"/>
              <a:t>CAPTA/IDEA</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making decisions about the representation, am I making the best effort to see the case from the client’s subjective point of view, rather than exclusively from an adult’s point of view?</a:t>
            </a:r>
          </a:p>
          <a:p>
            <a:r>
              <a:rPr lang="en-US" dirty="0" smtClean="0"/>
              <a:t>Does the child understand as much as I can explain about what is happening in the case?</a:t>
            </a:r>
          </a:p>
          <a:p>
            <a:r>
              <a:rPr lang="en-US" dirty="0" smtClean="0"/>
              <a:t>If my client were an adult, would I be taking the same actions, making the same decisions, and treating her in the same way?</a:t>
            </a:r>
            <a:endParaRPr lang="en-US" dirty="0"/>
          </a:p>
        </p:txBody>
      </p:sp>
      <p:sp>
        <p:nvSpPr>
          <p:cNvPr id="3" name="Title 2"/>
          <p:cNvSpPr>
            <a:spLocks noGrp="1"/>
          </p:cNvSpPr>
          <p:nvPr>
            <p:ph type="title"/>
          </p:nvPr>
        </p:nvSpPr>
        <p:spPr/>
        <p:txBody>
          <a:bodyPr>
            <a:normAutofit fontScale="90000"/>
          </a:bodyPr>
          <a:lstStyle/>
          <a:p>
            <a:r>
              <a:rPr lang="en-US" dirty="0" smtClean="0"/>
              <a:t>Seven questions to keep us honest</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If I decide to treat my client differently from the way I would treat an adult in the same situation, in what ways will my client concretely benefit from that deviation? Is that benefit one which I can explain to my client?</a:t>
            </a:r>
          </a:p>
          <a:p>
            <a:r>
              <a:rPr lang="en-US" dirty="0" smtClean="0"/>
              <a:t>Is it possible that I am making decisions for the gratification of the adults in the case, and not for the child?</a:t>
            </a:r>
          </a:p>
          <a:p>
            <a:r>
              <a:rPr lang="en-US" dirty="0" smtClean="0"/>
              <a:t>Is it possible that I am making decisions in the case for my own gratification and not for that of my client</a:t>
            </a:r>
          </a:p>
          <a:p>
            <a:r>
              <a:rPr lang="en-US" dirty="0" smtClean="0"/>
              <a:t>Does the representation, seen as a whole, reflect what is unique and idiosyncratically characteristic of this child?</a:t>
            </a:r>
          </a:p>
          <a:p>
            <a:endParaRPr lang="en-US" dirty="0"/>
          </a:p>
        </p:txBody>
      </p:sp>
      <p:sp>
        <p:nvSpPr>
          <p:cNvPr id="3" name="Title 2"/>
          <p:cNvSpPr>
            <a:spLocks noGrp="1"/>
          </p:cNvSpPr>
          <p:nvPr>
            <p:ph type="title"/>
          </p:nvPr>
        </p:nvSpPr>
        <p:spPr/>
        <p:txBody>
          <a:bodyPr/>
          <a:lstStyle/>
          <a:p>
            <a:r>
              <a:rPr lang="en-US" dirty="0" smtClean="0"/>
              <a:t>Questions continued</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is important to search for potential relative placements when the case begins and regularly as new information becomes available</a:t>
            </a:r>
          </a:p>
          <a:p>
            <a:r>
              <a:rPr lang="en-US" dirty="0" smtClean="0"/>
              <a:t>Permanency for very young children should be revisited monthly, either in court or by FTDM</a:t>
            </a:r>
          </a:p>
          <a:p>
            <a:r>
              <a:rPr lang="en-US" dirty="0" smtClean="0"/>
              <a:t>Permanency should not be driven by the court process, but by the child’s needs</a:t>
            </a:r>
            <a:endParaRPr lang="en-US" dirty="0"/>
          </a:p>
        </p:txBody>
      </p:sp>
      <p:sp>
        <p:nvSpPr>
          <p:cNvPr id="3" name="Title 2"/>
          <p:cNvSpPr>
            <a:spLocks noGrp="1"/>
          </p:cNvSpPr>
          <p:nvPr>
            <p:ph type="title"/>
          </p:nvPr>
        </p:nvSpPr>
        <p:spPr/>
        <p:txBody>
          <a:bodyPr/>
          <a:lstStyle/>
          <a:p>
            <a:r>
              <a:rPr lang="en-US" dirty="0" smtClean="0"/>
              <a:t>Permanency/Placement</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baby’s social-emotional development—attachment to primary caregiver is affected by removal from his parent and multiple placements while in care</a:t>
            </a:r>
          </a:p>
          <a:p>
            <a:r>
              <a:rPr lang="en-US" dirty="0" smtClean="0"/>
              <a:t>Research shows that young children, even newborns and infants, experience long-lasting sadness, grief, loss and rejection</a:t>
            </a:r>
          </a:p>
          <a:p>
            <a:r>
              <a:rPr lang="en-US" dirty="0" smtClean="0"/>
              <a:t>Separations occurring between six months and app. Three years are even more likely to cause later emotional disturbances</a:t>
            </a:r>
            <a:endParaRPr lang="en-US" dirty="0"/>
          </a:p>
        </p:txBody>
      </p:sp>
      <p:sp>
        <p:nvSpPr>
          <p:cNvPr id="3" name="Title 2"/>
          <p:cNvSpPr>
            <a:spLocks noGrp="1"/>
          </p:cNvSpPr>
          <p:nvPr>
            <p:ph type="title"/>
          </p:nvPr>
        </p:nvSpPr>
        <p:spPr/>
        <p:txBody>
          <a:bodyPr/>
          <a:lstStyle/>
          <a:p>
            <a:r>
              <a:rPr lang="en-US" dirty="0" smtClean="0"/>
              <a:t>Change of Placement </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Moving a baby from an extended foster placement to relatives who are not identified until later in the case process can harm baby</a:t>
            </a:r>
          </a:p>
          <a:p>
            <a:r>
              <a:rPr lang="en-US" dirty="0" smtClean="0"/>
              <a:t>Advocacy to change a baby’s or toddler’s placement must involve assessing the child’s primary attachments with their present caregiver and the short-and long-term impact of another early loss. These decisions must be made case-by-case and should be informed by professionals involved with the child</a:t>
            </a:r>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If the baby or young child does not know the new caregiver, there should be a visitation period in which the foster parent and new caregiver are both present</a:t>
            </a:r>
          </a:p>
          <a:p>
            <a:r>
              <a:rPr lang="en-US" dirty="0" smtClean="0"/>
              <a:t>New caregivers should be prepared by the caseworker for some resistance or distress by the child at visits as well as when first moved to their home</a:t>
            </a:r>
          </a:p>
          <a:p>
            <a:r>
              <a:rPr lang="en-US" dirty="0" smtClean="0"/>
              <a:t>The new caregiver, along with the case manager, should meet or speak to the former caregivers before the first visit to discuss the child’s needs, habits, behaviors etc</a:t>
            </a:r>
          </a:p>
          <a:p>
            <a:r>
              <a:rPr lang="en-US" dirty="0" smtClean="0"/>
              <a:t>Attorneys should ensure that, when safe and appropriate, the former caregivers will remain a resource for the child and the new caregiver</a:t>
            </a:r>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Lawyer is to advocate for stated interest of client</a:t>
            </a:r>
          </a:p>
          <a:p>
            <a:r>
              <a:rPr lang="en-US" dirty="0" smtClean="0"/>
              <a:t>Protect Legal Rights of Client</a:t>
            </a:r>
          </a:p>
          <a:p>
            <a:r>
              <a:rPr lang="en-US" dirty="0" smtClean="0"/>
              <a:t>Spot legal issues—always apply law to facts</a:t>
            </a:r>
          </a:p>
          <a:p>
            <a:r>
              <a:rPr lang="en-US" dirty="0" smtClean="0"/>
              <a:t>Attorney cannot be a witness</a:t>
            </a:r>
            <a:endParaRPr lang="en-US" dirty="0"/>
          </a:p>
        </p:txBody>
      </p:sp>
      <p:sp>
        <p:nvSpPr>
          <p:cNvPr id="3" name="Title 2"/>
          <p:cNvSpPr>
            <a:spLocks noGrp="1"/>
          </p:cNvSpPr>
          <p:nvPr>
            <p:ph type="title"/>
          </p:nvPr>
        </p:nvSpPr>
        <p:spPr/>
        <p:txBody>
          <a:bodyPr/>
          <a:lstStyle/>
          <a:p>
            <a:r>
              <a:rPr lang="en-US" dirty="0" smtClean="0"/>
              <a:t>Role of Attorney in WA State</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Fostering Connections Act gives priority to placing siblings together</a:t>
            </a:r>
          </a:p>
          <a:p>
            <a:r>
              <a:rPr lang="en-US" dirty="0" smtClean="0"/>
              <a:t>In some cases, older siblings may have been the de facto caregivers for the baby while the mother or father was working or using drugs</a:t>
            </a:r>
          </a:p>
          <a:p>
            <a:r>
              <a:rPr lang="en-US" dirty="0" smtClean="0"/>
              <a:t>Often older siblings protect younger siblings when DV is present in a family</a:t>
            </a:r>
          </a:p>
          <a:p>
            <a:r>
              <a:rPr lang="en-US" dirty="0" smtClean="0"/>
              <a:t>Siblings play together, teach each other, and are often the only familial and cultural connection that a baby has once she is removed and placed in foster care</a:t>
            </a:r>
            <a:endParaRPr lang="en-US" dirty="0"/>
          </a:p>
        </p:txBody>
      </p:sp>
      <p:sp>
        <p:nvSpPr>
          <p:cNvPr id="3" name="Title 2"/>
          <p:cNvSpPr>
            <a:spLocks noGrp="1"/>
          </p:cNvSpPr>
          <p:nvPr>
            <p:ph type="title"/>
          </p:nvPr>
        </p:nvSpPr>
        <p:spPr/>
        <p:txBody>
          <a:bodyPr/>
          <a:lstStyle/>
          <a:p>
            <a:pPr algn="ctr"/>
            <a:r>
              <a:rPr lang="en-US" dirty="0" smtClean="0"/>
              <a:t>siblings</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a baby’s parents’ rights are terminated and he is adopted, ongoing connections with his family of origin must be considered</a:t>
            </a:r>
          </a:p>
          <a:p>
            <a:r>
              <a:rPr lang="en-US" dirty="0" smtClean="0"/>
              <a:t>When there are healthy and positive connections with biological family adoptive parents should be encouraged to maintain some form of connection, even if minimal</a:t>
            </a:r>
            <a:endParaRPr lang="en-US" dirty="0"/>
          </a:p>
        </p:txBody>
      </p:sp>
      <p:sp>
        <p:nvSpPr>
          <p:cNvPr id="3" name="Title 2"/>
          <p:cNvSpPr>
            <a:spLocks noGrp="1"/>
          </p:cNvSpPr>
          <p:nvPr>
            <p:ph type="title"/>
          </p:nvPr>
        </p:nvSpPr>
        <p:spPr/>
        <p:txBody>
          <a:bodyPr/>
          <a:lstStyle/>
          <a:p>
            <a:pPr algn="ctr"/>
            <a:r>
              <a:rPr lang="en-US" dirty="0" smtClean="0"/>
              <a:t>Post permanency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be reasonably protected from harm</a:t>
            </a:r>
          </a:p>
          <a:p>
            <a:r>
              <a:rPr lang="en-US" dirty="0" smtClean="0"/>
              <a:t>To receive care, treatment and services consistent with competent professional judgment</a:t>
            </a:r>
          </a:p>
          <a:p>
            <a:r>
              <a:rPr lang="en-US" dirty="0" smtClean="0"/>
              <a:t>To not be placed in danger</a:t>
            </a:r>
          </a:p>
          <a:p>
            <a:r>
              <a:rPr lang="en-US" dirty="0" smtClean="0"/>
              <a:t>To be free from unreasonable and unnecessary intrusions upon their physical and emotional well-being</a:t>
            </a:r>
            <a:endParaRPr lang="en-US" dirty="0"/>
          </a:p>
        </p:txBody>
      </p:sp>
      <p:sp>
        <p:nvSpPr>
          <p:cNvPr id="3" name="Title 2"/>
          <p:cNvSpPr>
            <a:spLocks noGrp="1"/>
          </p:cNvSpPr>
          <p:nvPr>
            <p:ph type="title"/>
          </p:nvPr>
        </p:nvSpPr>
        <p:spPr/>
        <p:txBody>
          <a:bodyPr/>
          <a:lstStyle/>
          <a:p>
            <a:r>
              <a:rPr lang="en-US" dirty="0" smtClean="0"/>
              <a:t>Legal Rights of Foster Children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be provided with adequate food, shelter, clothing and medical care</a:t>
            </a:r>
          </a:p>
          <a:p>
            <a:r>
              <a:rPr lang="en-US" dirty="0" smtClean="0"/>
              <a:t>Not to be placed in a foster care setting known to be unsafe</a:t>
            </a:r>
          </a:p>
          <a:p>
            <a:r>
              <a:rPr lang="en-US" dirty="0" smtClean="0"/>
              <a:t>To be reasonably safe, the State, as custodian and caretaker of foster children must provide conditions free of unreasonable risk of danger, harm, or pain, and must include adequate services to meet the basic needs of the child</a:t>
            </a:r>
            <a:endParaRPr lang="en-US" dirty="0"/>
          </a:p>
        </p:txBody>
      </p:sp>
      <p:sp>
        <p:nvSpPr>
          <p:cNvPr id="3" name="Title 2"/>
          <p:cNvSpPr>
            <a:spLocks noGrp="1"/>
          </p:cNvSpPr>
          <p:nvPr>
            <p:ph type="title"/>
          </p:nvPr>
        </p:nvSpPr>
        <p:spPr/>
        <p:txBody>
          <a:bodyPr/>
          <a:lstStyle/>
          <a:p>
            <a:r>
              <a:rPr lang="en-US" dirty="0" smtClean="0"/>
              <a:t>Legal Rights Continued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determination of the child’s legal interests should be based on objective criteria as set forth in the laws related to the purpose of the proceedings</a:t>
            </a:r>
          </a:p>
          <a:p>
            <a:r>
              <a:rPr lang="en-US" dirty="0" smtClean="0"/>
              <a:t>Criteria should address the child’s specific needs and preferences</a:t>
            </a:r>
          </a:p>
          <a:p>
            <a:r>
              <a:rPr lang="en-US" dirty="0" smtClean="0"/>
              <a:t>The goal of expeditious resolution of the case</a:t>
            </a:r>
          </a:p>
          <a:p>
            <a:r>
              <a:rPr lang="en-US" dirty="0" smtClean="0"/>
              <a:t>So the child can be placed in a safe, nurturing and permanent environment</a:t>
            </a:r>
            <a:endParaRPr lang="en-US" dirty="0"/>
          </a:p>
        </p:txBody>
      </p:sp>
      <p:sp>
        <p:nvSpPr>
          <p:cNvPr id="3" name="Title 2"/>
          <p:cNvSpPr>
            <a:spLocks noGrp="1"/>
          </p:cNvSpPr>
          <p:nvPr>
            <p:ph type="title"/>
          </p:nvPr>
        </p:nvSpPr>
        <p:spPr/>
        <p:txBody>
          <a:bodyPr>
            <a:normAutofit fontScale="90000"/>
          </a:bodyPr>
          <a:lstStyle/>
          <a:p>
            <a:pPr algn="ctr"/>
            <a:r>
              <a:rPr lang="en-US" dirty="0" smtClean="0"/>
              <a:t>Determining the very young child’s interests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The child’s developmental level, including his or her sense of time, is relevant to an assessment of need. </a:t>
            </a:r>
          </a:p>
          <a:p>
            <a:r>
              <a:rPr lang="en-US" dirty="0" smtClean="0"/>
              <a:t>For example, a very young child may be less able to tolerate separation from a primary caregiver than an older child</a:t>
            </a:r>
            <a:endParaRPr lang="en-US" dirty="0"/>
          </a:p>
        </p:txBody>
      </p:sp>
      <p:sp>
        <p:nvSpPr>
          <p:cNvPr id="3" name="Title 2"/>
          <p:cNvSpPr>
            <a:spLocks noGrp="1"/>
          </p:cNvSpPr>
          <p:nvPr>
            <p:ph type="title"/>
          </p:nvPr>
        </p:nvSpPr>
        <p:spPr/>
        <p:txBody>
          <a:bodyPr>
            <a:normAutofit fontScale="90000"/>
          </a:bodyPr>
          <a:lstStyle/>
          <a:p>
            <a:pPr algn="ctr"/>
            <a:r>
              <a:rPr lang="en-US" dirty="0" smtClean="0"/>
              <a:t>Unique needs of very young children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7417</TotalTime>
  <Words>2909</Words>
  <Application>Microsoft Office PowerPoint</Application>
  <PresentationFormat>On-screen Show (4:3)</PresentationFormat>
  <Paragraphs>253</Paragraphs>
  <Slides>51</Slides>
  <Notes>3</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Concourse</vt:lpstr>
      <vt:lpstr>Representing young children in dependency proceedings</vt:lpstr>
      <vt:lpstr>Meaningful Representation</vt:lpstr>
      <vt:lpstr>You are not a GAL  </vt:lpstr>
      <vt:lpstr>CASA/GAL</vt:lpstr>
      <vt:lpstr>Role of Attorney in WA State</vt:lpstr>
      <vt:lpstr>Legal Rights of Foster Children </vt:lpstr>
      <vt:lpstr>Legal Rights Continued </vt:lpstr>
      <vt:lpstr>Determining the very young child’s interests</vt:lpstr>
      <vt:lpstr>Unique needs of very young children</vt:lpstr>
      <vt:lpstr>Some guidelines</vt:lpstr>
      <vt:lpstr>Also be familiar with</vt:lpstr>
      <vt:lpstr>Recommended training topics</vt:lpstr>
      <vt:lpstr>Disproportionality in the child welfare system</vt:lpstr>
      <vt:lpstr>RPC 1.1 Competence   </vt:lpstr>
      <vt:lpstr> RPC 1.2 Scope of Representation and authority </vt:lpstr>
      <vt:lpstr>RPC 1.3 Diligence </vt:lpstr>
      <vt:lpstr>RPC 1.4 Communication </vt:lpstr>
      <vt:lpstr>RPC 1.6 Confidentiality of Information</vt:lpstr>
      <vt:lpstr>RPC 1.14 Client with Diminished Capacity</vt:lpstr>
      <vt:lpstr>3.7 Lawyer as Witness</vt:lpstr>
      <vt:lpstr>What attorney should consider</vt:lpstr>
      <vt:lpstr>Advocacy for young children should be</vt:lpstr>
      <vt:lpstr>One year for a one year old is a lifetime</vt:lpstr>
      <vt:lpstr>Child centered advocacy</vt:lpstr>
      <vt:lpstr>Early Childhood development </vt:lpstr>
      <vt:lpstr>How a lawyer can help mitigate early trauma</vt:lpstr>
      <vt:lpstr>How do you interact with young children</vt:lpstr>
      <vt:lpstr>12-18 months</vt:lpstr>
      <vt:lpstr>18-24 months</vt:lpstr>
      <vt:lpstr>Two-three years old</vt:lpstr>
      <vt:lpstr>Interacting with pre-verbal children</vt:lpstr>
      <vt:lpstr>Three-Four year olds</vt:lpstr>
      <vt:lpstr>Four- Five Years old</vt:lpstr>
      <vt:lpstr>Child interview</vt:lpstr>
      <vt:lpstr>Physical, social-emotional and developmental health</vt:lpstr>
      <vt:lpstr>For very young children</vt:lpstr>
      <vt:lpstr>Go to the placement</vt:lpstr>
      <vt:lpstr>Child at hearing</vt:lpstr>
      <vt:lpstr>impact of maltreatment on very young child’s development </vt:lpstr>
      <vt:lpstr>ACE Study</vt:lpstr>
      <vt:lpstr>Learn More about ACE Study</vt:lpstr>
      <vt:lpstr>Know your community’s services for children aged 0-5 </vt:lpstr>
      <vt:lpstr>CAPTA/IDEA</vt:lpstr>
      <vt:lpstr>Seven questions to keep us honest</vt:lpstr>
      <vt:lpstr>Questions continued</vt:lpstr>
      <vt:lpstr>Permanency/Placement</vt:lpstr>
      <vt:lpstr>Change of Placement </vt:lpstr>
      <vt:lpstr>Slide 48</vt:lpstr>
      <vt:lpstr>Slide 49</vt:lpstr>
      <vt:lpstr>siblings</vt:lpstr>
      <vt:lpstr>Post permanency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Representing young children in dependency proceedings</dc:title>
  <dc:creator>Malat, Jill (OCLA)</dc:creator>
  <cp:lastModifiedBy>Jill Malat</cp:lastModifiedBy>
  <cp:revision>56</cp:revision>
  <dcterms:created xsi:type="dcterms:W3CDTF">2006-08-16T00:00:00Z</dcterms:created>
  <dcterms:modified xsi:type="dcterms:W3CDTF">2015-06-23T13:23:46Z</dcterms:modified>
</cp:coreProperties>
</file>