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9633"/>
  </p:normalViewPr>
  <p:slideViewPr>
    <p:cSldViewPr snapToGrid="0" snapToObjects="1">
      <p:cViewPr varScale="1">
        <p:scale>
          <a:sx n="60" d="100"/>
          <a:sy n="60" d="100"/>
        </p:scale>
        <p:origin x="8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5523A-031B-BE43-9477-F88211D6C3F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8DD78-219F-1146-88AD-CD49DE21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8DD78-219F-1146-88AD-CD49DE21EB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8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8DD78-219F-1146-88AD-CD49DE21EB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8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8DD78-219F-1146-88AD-CD49DE21EB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93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8DD78-219F-1146-88AD-CD49DE21EB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3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8DD78-219F-1146-88AD-CD49DE21EB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1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8DD78-219F-1146-88AD-CD49DE21EB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9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8DD78-219F-1146-88AD-CD49DE21EB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23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87FC-3AC7-4C41-9E4B-8260DC021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61BAC-C6C5-494C-8B00-3AB1B3E07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70DC9-C191-5442-9EA8-85676CCD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6754F-5D58-DF4A-87C9-1B0761A6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39585-9900-B442-9C03-C29D87B2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8ADE-7054-654D-86B8-E46E4CE8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6212A-5B10-EE40-8554-35A9567D0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4F5F9-CBCB-664C-8A63-223FEDF1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8352-3A07-C346-8DFE-9E428399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97B31-BAA5-7F42-B226-4A535A1A3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7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960BC4-36AE-A14D-9936-4B00732D1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A1452-B1DC-DF40-B5F1-E27A35C5D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966DD-B611-644A-B8DE-3CE0AAD2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CCFD2-083F-544F-AA3A-E789D67E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88F45-5DA7-3A47-967B-678B82DA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8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CD7A7-FDF3-904E-A2FB-58C638364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54B6A-8D55-E748-AFD3-016410FD5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39CCA-841F-054E-BDE6-B2C6A7FE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FB832-12D7-1640-A738-53B87E8E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3FCBD-AA3F-C747-A082-16AC433B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4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68AA1-AE8F-C94D-94FB-0063DF9C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EC63D-CA54-0E4B-BA8D-7891BC3A5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9445B-C923-9B40-81D8-E654DB83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163E9-E4A7-6742-B961-118BF166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A90F7-51A8-CF4B-8F8D-5C2A9D0A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5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F1D0-0FA4-1144-94AB-E189D2DE1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B098E-A687-374F-9937-A40FC76D7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EA78A-ADC4-C443-BC48-8A6C62A72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C4858-72C9-A545-BBC3-DD5F911F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5673A-478D-D24D-B9A7-3BB926F95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28031-65EB-0746-ABC6-A6A8C5DE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8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5D4C2-8CA1-8F48-866E-D24C7AA5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92FD0-47FD-C647-BAB6-371C05254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0B417-E0C0-A041-9B02-290797AC2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EF419E-E51F-A247-9DC6-E78DF7BC4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A5A9C9-F743-774F-8E33-69BD7A649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841C6-F916-574A-B3A1-37256298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A6E6A-2864-F142-851D-6C07759E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4AB7F8-291F-0645-8EC1-1113D1B89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0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0C75D-7F4E-9943-98B8-761EE0422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FA27A-ECDC-EB45-AC3A-60B6CE5F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1918A-F358-454E-A726-04D9C6251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3C43E-443A-4447-89F1-ADB06FD67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3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2A19C-5BD4-DC4E-811D-780FD6DF8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E4BB22-347A-3F43-AD56-766417D5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C64D7-4C87-3F4D-8CD9-87D58637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459C-7417-3649-BB9E-7B660B5A3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94626-C610-1548-B559-C48C4E07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0C5DF-C113-EE4D-91C5-8A8832AF6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02F85-9FA7-4742-9E58-70D570B8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D3B63-EBAE-3448-AF3A-21964E25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BCC41-87CD-C14B-9E97-35ACFA42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8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2F3A3-73B1-7A4B-9300-361EB536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80D8CA-2A65-3340-BC8B-8E4D36ED4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9C8CC-FF40-EC4B-B623-ED44FEAB8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8B334-5E45-3543-87E5-FD09CB98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37F79-3AF4-6642-9EF9-1D68E063D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88F7F-CBEB-8E43-AB69-61033894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9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011FCB-0AE7-7541-B5E3-817FD83E0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F57B4-55E8-754E-AC69-E968B0643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9A71F-9C20-5440-9736-348ADB98D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C7B9-D034-CA40-9EA0-A0EEB544A40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1A771-CB2C-634F-BA77-954DE308B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653F7-AAF4-F848-9BE3-A3E5664AC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319B6-EA26-E34F-B75A-F877E2354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5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8A65-26F6-0848-8BE0-08D45C9CC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TeamChild</a:t>
            </a:r>
            <a:r>
              <a:rPr lang="en-US" dirty="0"/>
              <a:t> Anti-Racism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F26DCA-EF17-9448-9639-552109F3F1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Reyna Rollolazo, Community Engagement &amp; Anti-Racism Director</a:t>
            </a:r>
          </a:p>
        </p:txBody>
      </p:sp>
    </p:spTree>
    <p:extLst>
      <p:ext uri="{BB962C8B-B14F-4D97-AF65-F5344CB8AC3E}">
        <p14:creationId xmlns:p14="http://schemas.microsoft.com/office/powerpoint/2010/main" val="2630950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2A23B-8D35-C746-BBA5-6C7CC192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Anti-Racist Goal (External): </a:t>
            </a:r>
            <a:br>
              <a:rPr lang="en-US" dirty="0"/>
            </a:br>
            <a:r>
              <a:rPr lang="en-US" b="1" dirty="0"/>
              <a:t>Integrate AR Principles into Client Advocacy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E89CC-980E-E548-85B9-08C7F8019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Actions:  Shifting the narrative </a:t>
            </a:r>
            <a:r>
              <a:rPr lang="en-US" i="1" dirty="0"/>
              <a:t>– How are we gatekeeping the narrative?</a:t>
            </a:r>
          </a:p>
          <a:p>
            <a:pPr lvl="1"/>
            <a:r>
              <a:rPr lang="en-US" dirty="0"/>
              <a:t>Highlight systemic and institutional racism. Systems oppress BIPOC communities. Families and communities are not “broken”.</a:t>
            </a:r>
          </a:p>
          <a:p>
            <a:pPr lvl="1"/>
            <a:r>
              <a:rPr lang="en-US" dirty="0"/>
              <a:t>Highlight client’s agency and avoid savior language. We did not “fix” our client. </a:t>
            </a:r>
          </a:p>
          <a:p>
            <a:r>
              <a:rPr lang="en-US" b="1" dirty="0"/>
              <a:t>Actions:  Checking our bias </a:t>
            </a:r>
            <a:r>
              <a:rPr lang="en-US" dirty="0"/>
              <a:t>– </a:t>
            </a:r>
            <a:r>
              <a:rPr lang="en-US" i="1" dirty="0"/>
              <a:t>How is internalized racial oppression playing out? How are we gatekeeping our finite resources?</a:t>
            </a:r>
            <a:endParaRPr lang="en-US" b="1" i="1" dirty="0"/>
          </a:p>
          <a:p>
            <a:pPr lvl="1"/>
            <a:r>
              <a:rPr lang="en-US" dirty="0"/>
              <a:t>Open discussion and honest reflection on bias in perception of client and delivery of service.</a:t>
            </a:r>
          </a:p>
          <a:p>
            <a:pPr lvl="1"/>
            <a:r>
              <a:rPr lang="en-US" dirty="0"/>
              <a:t>Must be able to do this on a personal level for broader change organizationally and systematically. </a:t>
            </a:r>
          </a:p>
        </p:txBody>
      </p:sp>
    </p:spTree>
    <p:extLst>
      <p:ext uri="{BB962C8B-B14F-4D97-AF65-F5344CB8AC3E}">
        <p14:creationId xmlns:p14="http://schemas.microsoft.com/office/powerpoint/2010/main" val="395835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CEFA6-28D6-A243-95C7-A3CBD904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Anti-Racist Goal (External): </a:t>
            </a:r>
            <a:br>
              <a:rPr lang="en-US" dirty="0"/>
            </a:br>
            <a:r>
              <a:rPr lang="en-US" b="1" dirty="0"/>
              <a:t>Integrate AR Principles to Public Messaging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80365-9E5A-E248-A365-9189A86F6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6365"/>
            <a:ext cx="10515600" cy="3950598"/>
          </a:xfrm>
        </p:spPr>
        <p:txBody>
          <a:bodyPr>
            <a:normAutofit/>
          </a:bodyPr>
          <a:lstStyle/>
          <a:p>
            <a:r>
              <a:rPr lang="en-US" b="1" dirty="0"/>
              <a:t>Action:  Changed Client Storytelling Practices </a:t>
            </a:r>
            <a:r>
              <a:rPr lang="en-US" dirty="0"/>
              <a:t>– </a:t>
            </a:r>
            <a:r>
              <a:rPr lang="en-US" i="1" dirty="0"/>
              <a:t>How are we gatekeeping the narrative?</a:t>
            </a:r>
            <a:endParaRPr lang="en-US" b="1" i="1" dirty="0"/>
          </a:p>
          <a:p>
            <a:pPr lvl="1"/>
            <a:r>
              <a:rPr lang="en-US" dirty="0"/>
              <a:t>Client consent form </a:t>
            </a:r>
          </a:p>
          <a:p>
            <a:pPr lvl="1"/>
            <a:r>
              <a:rPr lang="en-US" dirty="0"/>
              <a:t>Client compensation </a:t>
            </a:r>
          </a:p>
          <a:p>
            <a:pPr lvl="1"/>
            <a:r>
              <a:rPr lang="en-US" dirty="0"/>
              <a:t>Client defines success</a:t>
            </a:r>
          </a:p>
          <a:p>
            <a:pPr lvl="1"/>
            <a:r>
              <a:rPr lang="en-US" dirty="0"/>
              <a:t>Highlight client’s agency, no savior language</a:t>
            </a:r>
          </a:p>
          <a:p>
            <a:pPr lvl="1"/>
            <a:r>
              <a:rPr lang="en-US" dirty="0"/>
              <a:t>Highlight systemic problems</a:t>
            </a:r>
          </a:p>
        </p:txBody>
      </p:sp>
    </p:spTree>
    <p:extLst>
      <p:ext uri="{BB962C8B-B14F-4D97-AF65-F5344CB8AC3E}">
        <p14:creationId xmlns:p14="http://schemas.microsoft.com/office/powerpoint/2010/main" val="351623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29B3-1C0F-EE49-B42E-83E1B956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0C73F-6C34-C94C-87A8-F100F93CC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8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2719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2A37-F8D2-734D-9370-4B53332F5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1B31B-588D-5145-9FD2-512EDCE60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Reyna Rollolazo, Community Engagement and Anti-Racism Director</a:t>
            </a:r>
          </a:p>
          <a:p>
            <a:r>
              <a:rPr lang="en-US" dirty="0"/>
              <a:t>Anne Lee, Executive Director</a:t>
            </a:r>
          </a:p>
          <a:p>
            <a:r>
              <a:rPr lang="en-US" dirty="0" err="1"/>
              <a:t>TeamChild</a:t>
            </a:r>
            <a:endParaRPr lang="en-US" dirty="0"/>
          </a:p>
          <a:p>
            <a:pPr lvl="1"/>
            <a:r>
              <a:rPr lang="en-US" dirty="0"/>
              <a:t>King, Pierce, Yakima, and Spokane</a:t>
            </a:r>
          </a:p>
          <a:p>
            <a:pPr lvl="1"/>
            <a:r>
              <a:rPr lang="en-US" dirty="0"/>
              <a:t>Statewide JR Institutions and Reentry Project</a:t>
            </a:r>
          </a:p>
          <a:p>
            <a:pPr lvl="1" fontAlgn="base"/>
            <a:r>
              <a:rPr lang="en-US" dirty="0"/>
              <a:t>Services, advocacy, and consultation/training </a:t>
            </a:r>
          </a:p>
          <a:p>
            <a:pPr lvl="1" fontAlgn="base"/>
            <a:r>
              <a:rPr lang="en-US" dirty="0"/>
              <a:t>System reform 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5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8D9C-E09E-2447-AB6A-210B114FE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“</a:t>
            </a:r>
            <a:r>
              <a:rPr lang="en-US" b="1" dirty="0"/>
              <a:t>anti-racist culture</a:t>
            </a:r>
            <a:r>
              <a:rPr lang="en-US" dirty="0"/>
              <a:t>” for us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399EC-9606-FE44-9453-04E2CAA50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People’s Institute for Survival and Beyond </a:t>
            </a:r>
          </a:p>
          <a:p>
            <a:r>
              <a:rPr lang="en-US" dirty="0"/>
              <a:t>Systems oppress BIPOC communities; communities are not “broken” and do not need to be “fixed”</a:t>
            </a:r>
          </a:p>
          <a:p>
            <a:r>
              <a:rPr lang="en-US" dirty="0"/>
              <a:t>People impacted have the solutions</a:t>
            </a:r>
          </a:p>
          <a:p>
            <a:r>
              <a:rPr lang="en-US" dirty="0"/>
              <a:t>Undoing racism requires redistributing power equitably </a:t>
            </a:r>
          </a:p>
          <a:p>
            <a:r>
              <a:rPr lang="en-US" dirty="0"/>
              <a:t>Equity = particular resources to meet particular needs</a:t>
            </a:r>
          </a:p>
          <a:p>
            <a:r>
              <a:rPr lang="en-US" dirty="0"/>
              <a:t>Individual and collective work: analyzing power and our role gatekeepers, undoing internalized racial oppression (inferiority/superiority), including unlearning white supremacy 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6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5F30-744F-5C40-9243-64DA5CA59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“</a:t>
            </a:r>
            <a:r>
              <a:rPr lang="en-US" b="1" dirty="0"/>
              <a:t>Why</a:t>
            </a:r>
            <a:r>
              <a:rPr lang="en-US" dirty="0"/>
              <a:t>” (External)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4407-6A75-B24C-8C1A-50AF043DA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Persistent systemic racial disparities and harmful, unjust impacts on BIPOC communities</a:t>
            </a:r>
          </a:p>
          <a:p>
            <a:r>
              <a:rPr lang="en-US" dirty="0"/>
              <a:t>Learning from BIPOC anti-racist trainers, community organizers and advocates, community movements</a:t>
            </a:r>
          </a:p>
          <a:p>
            <a:r>
              <a:rPr lang="en-US" dirty="0"/>
              <a:t>Learning from peer legal aid organizations</a:t>
            </a:r>
          </a:p>
          <a:p>
            <a:r>
              <a:rPr lang="en-US" dirty="0"/>
              <a:t>Commitment to State Plan </a:t>
            </a:r>
          </a:p>
          <a:p>
            <a:r>
              <a:rPr lang="en-US" dirty="0"/>
              <a:t>REJI Commitments</a:t>
            </a:r>
          </a:p>
        </p:txBody>
      </p:sp>
    </p:spTree>
    <p:extLst>
      <p:ext uri="{BB962C8B-B14F-4D97-AF65-F5344CB8AC3E}">
        <p14:creationId xmlns:p14="http://schemas.microsoft.com/office/powerpoint/2010/main" val="202769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1206-FF01-E749-93D6-78AB02EBA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“</a:t>
            </a:r>
            <a:r>
              <a:rPr lang="en-US" b="1" dirty="0"/>
              <a:t>Why</a:t>
            </a:r>
            <a:r>
              <a:rPr lang="en-US" dirty="0"/>
              <a:t>” (Internal)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E871-E6A9-C348-9EE4-6BA5309B1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Staff, particularly BIPOC staff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Walk our talk – alignment between internal culture, policies and practices and equity and justice driven mission</a:t>
            </a:r>
          </a:p>
          <a:p>
            <a:r>
              <a:rPr lang="en-US" dirty="0"/>
              <a:t>Internal work as focal point to start</a:t>
            </a:r>
          </a:p>
        </p:txBody>
      </p:sp>
    </p:spTree>
    <p:extLst>
      <p:ext uri="{BB962C8B-B14F-4D97-AF65-F5344CB8AC3E}">
        <p14:creationId xmlns:p14="http://schemas.microsoft.com/office/powerpoint/2010/main" val="271786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54120-CEEE-6A47-A367-D57CF662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Key Milestones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5D73F-2477-814D-8CB9-A961DEC5C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Undoing Institutional Racism Training for all staff (2016)</a:t>
            </a:r>
          </a:p>
          <a:p>
            <a:r>
              <a:rPr lang="en-US" dirty="0"/>
              <a:t>Community Engagement and Anti-Racism Manager position and Equity Committee (2017)</a:t>
            </a:r>
          </a:p>
          <a:p>
            <a:r>
              <a:rPr lang="en-US" dirty="0"/>
              <a:t>Staff retreat with race equity focus (2017)</a:t>
            </a:r>
          </a:p>
          <a:p>
            <a:r>
              <a:rPr lang="en-US" dirty="0"/>
              <a:t>Anti-Racist goals w/ all staff (2018) </a:t>
            </a:r>
            <a:r>
              <a:rPr lang="en-US" i="1" dirty="0"/>
              <a:t>– more later </a:t>
            </a:r>
          </a:p>
          <a:p>
            <a:r>
              <a:rPr lang="en-US" dirty="0"/>
              <a:t>Equity Committee priorities (2018)</a:t>
            </a:r>
          </a:p>
          <a:p>
            <a:r>
              <a:rPr lang="en-US" dirty="0"/>
              <a:t>Race Caucusing (2018)</a:t>
            </a:r>
          </a:p>
          <a:p>
            <a:r>
              <a:rPr lang="en-US" dirty="0"/>
              <a:t>Community Engagement and Anti-Racism Director (2019)</a:t>
            </a:r>
          </a:p>
          <a:p>
            <a:r>
              <a:rPr lang="en-US" dirty="0"/>
              <a:t>Vision and Values statements (2019) </a:t>
            </a:r>
          </a:p>
          <a:p>
            <a:pPr lvl="1"/>
            <a:r>
              <a:rPr lang="en-US" dirty="0"/>
              <a:t>Center youth</a:t>
            </a:r>
          </a:p>
          <a:p>
            <a:pPr lvl="1"/>
            <a:r>
              <a:rPr lang="en-US" dirty="0"/>
              <a:t>Wholeness</a:t>
            </a:r>
          </a:p>
          <a:p>
            <a:pPr lvl="1"/>
            <a:r>
              <a:rPr lang="en-US" dirty="0"/>
              <a:t>Accountability</a:t>
            </a:r>
          </a:p>
          <a:p>
            <a:pPr lvl="1"/>
            <a:r>
              <a:rPr lang="en-US" dirty="0"/>
              <a:t>Anti-racism  </a:t>
            </a:r>
          </a:p>
        </p:txBody>
      </p:sp>
    </p:spTree>
    <p:extLst>
      <p:ext uri="{BB962C8B-B14F-4D97-AF65-F5344CB8AC3E}">
        <p14:creationId xmlns:p14="http://schemas.microsoft.com/office/powerpoint/2010/main" val="160152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1C926-A858-F247-97A5-1CC4E6041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2253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Anti-Racist Goal (Internal): </a:t>
            </a:r>
            <a:br>
              <a:rPr lang="en-US" dirty="0"/>
            </a:br>
            <a:r>
              <a:rPr lang="en-US" b="1" dirty="0"/>
              <a:t>Democratic and Transparent Decision Making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CFCB1-C87E-074B-827C-3DD8150A9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652963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/>
              <a:t>What should transparent, democratic decision-making look like? </a:t>
            </a:r>
            <a:r>
              <a:rPr lang="en-US" dirty="0"/>
              <a:t>(Staff survey, 2018)</a:t>
            </a:r>
            <a:endParaRPr lang="en-US" b="0" dirty="0">
              <a:effectLst/>
            </a:endParaRPr>
          </a:p>
          <a:p>
            <a:pPr lvl="1" fontAlgn="base"/>
            <a:r>
              <a:rPr lang="en-US" dirty="0"/>
              <a:t>All staff understand decision-making systems</a:t>
            </a:r>
          </a:p>
          <a:p>
            <a:pPr lvl="1" fontAlgn="base"/>
            <a:r>
              <a:rPr lang="en-US" dirty="0"/>
              <a:t>Staff who will be impacted by a decision are consulted ahead of the decision; power distributed across org; no tokenizing </a:t>
            </a:r>
          </a:p>
          <a:p>
            <a:pPr lvl="1" fontAlgn="base"/>
            <a:r>
              <a:rPr lang="en-US" dirty="0"/>
              <a:t>Transparency up front and a real opportunity to impact the decision</a:t>
            </a:r>
          </a:p>
          <a:p>
            <a:pPr lvl="1" fontAlgn="base"/>
            <a:r>
              <a:rPr lang="en-US" dirty="0"/>
              <a:t>The opportunity to weigh in is optional, rather than mandatory</a:t>
            </a:r>
          </a:p>
          <a:p>
            <a:pPr lvl="1" fontAlgn="base"/>
            <a:r>
              <a:rPr lang="en-US" dirty="0"/>
              <a:t>More opportunities for diverse leadership</a:t>
            </a:r>
          </a:p>
          <a:p>
            <a:pPr fontAlgn="base"/>
            <a:r>
              <a:rPr lang="en-US" b="1" dirty="0"/>
              <a:t>Action:  Changed Hiring Process </a:t>
            </a:r>
            <a:r>
              <a:rPr lang="en-US" i="1" dirty="0"/>
              <a:t>– How are we gatekeeping professional opportunities? How are impacted people involved in decision making?</a:t>
            </a:r>
          </a:p>
          <a:p>
            <a:pPr lvl="1" fontAlgn="base"/>
            <a:r>
              <a:rPr lang="en-US" dirty="0"/>
              <a:t>More diverse hiring teams, including those directly affected (e.g. Legal Assistants)</a:t>
            </a:r>
          </a:p>
          <a:p>
            <a:pPr lvl="1" fontAlgn="base"/>
            <a:r>
              <a:rPr lang="en-US" dirty="0"/>
              <a:t>Client/community panel for client-facing roles</a:t>
            </a:r>
          </a:p>
          <a:p>
            <a:pPr lvl="1" fontAlgn="base"/>
            <a:r>
              <a:rPr lang="en-US" dirty="0"/>
              <a:t>Consensus or consent needed by whole team at each major decision point; majority vote as last resort; those less directly affected defer to those who are more directly affected</a:t>
            </a:r>
          </a:p>
          <a:p>
            <a:pPr fontAlgn="base"/>
            <a:r>
              <a:rPr lang="en-US" b="1" dirty="0"/>
              <a:t>Action:  Changed Annual Budgeting Process </a:t>
            </a:r>
            <a:r>
              <a:rPr lang="en-US" dirty="0"/>
              <a:t>– </a:t>
            </a:r>
            <a:r>
              <a:rPr lang="en-US" i="1" dirty="0"/>
              <a:t>How are we gatekeeping resources? How are impacted people involved in decision making?</a:t>
            </a:r>
          </a:p>
          <a:p>
            <a:pPr lvl="1" fontAlgn="base"/>
            <a:r>
              <a:rPr lang="en-US" dirty="0"/>
              <a:t>Each team collaboratively develops their own budget</a:t>
            </a:r>
          </a:p>
          <a:p>
            <a:pPr lvl="1" fontAlgn="base"/>
            <a:r>
              <a:rPr lang="en-US" dirty="0"/>
              <a:t>All staff have an opportunity to express their budget wants</a:t>
            </a:r>
          </a:p>
          <a:p>
            <a:pPr lvl="1" fontAlgn="base"/>
            <a:r>
              <a:rPr lang="en-US" dirty="0"/>
              <a:t>Director of Finance and Administration communicates with staff throughout the process and employees directly affected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4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6DC3-C9AB-1C40-B8D4-952B7CAAC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Anti-Racist Goal (Internal): </a:t>
            </a:r>
            <a:br>
              <a:rPr lang="en-US" dirty="0"/>
            </a:br>
            <a:r>
              <a:rPr lang="en-US" b="1" dirty="0"/>
              <a:t>Relational and Humanistic Org Culture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BDCC5-40FA-0D45-A633-50FACF27C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Related to Wholeness value</a:t>
            </a:r>
          </a:p>
          <a:p>
            <a:pPr lvl="1"/>
            <a:r>
              <a:rPr lang="en-US" dirty="0"/>
              <a:t>We give and receive real support and care for ourselves, clients and communities. We bring our whole selves to work. </a:t>
            </a:r>
          </a:p>
          <a:p>
            <a:r>
              <a:rPr lang="en-US" b="1" dirty="0"/>
              <a:t>Action:  Changed Compensation </a:t>
            </a:r>
            <a:r>
              <a:rPr lang="en-US" dirty="0"/>
              <a:t>– </a:t>
            </a:r>
            <a:r>
              <a:rPr lang="en-US" i="1" dirty="0"/>
              <a:t>How are we gatekeeping our resources? How can we distribute resources equitably, to people with lived experience? </a:t>
            </a:r>
          </a:p>
          <a:p>
            <a:pPr lvl="1"/>
            <a:r>
              <a:rPr lang="en-US" dirty="0"/>
              <a:t>Raised the floor</a:t>
            </a:r>
          </a:p>
          <a:p>
            <a:pPr lvl="1"/>
            <a:r>
              <a:rPr lang="en-US" dirty="0"/>
              <a:t>Salary increases prioritizing those making less</a:t>
            </a:r>
          </a:p>
          <a:p>
            <a:pPr lvl="1"/>
            <a:r>
              <a:rPr lang="en-US" dirty="0"/>
              <a:t>Linked salary scales </a:t>
            </a:r>
          </a:p>
          <a:p>
            <a:pPr lvl="1"/>
            <a:r>
              <a:rPr lang="en-US" dirty="0"/>
              <a:t>Lived experience compensation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4237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0A7C-EF78-9040-A93E-1085F466C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Anti-Racist Goal (Internal): </a:t>
            </a:r>
            <a:br>
              <a:rPr lang="en-US" dirty="0"/>
            </a:br>
            <a:r>
              <a:rPr lang="en-US" b="1" dirty="0"/>
              <a:t>Shared Anti-Racist Analysis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311BB-7BB8-0544-B5CD-48B25EBAE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9861"/>
            <a:ext cx="10515600" cy="3977102"/>
          </a:xfrm>
        </p:spPr>
        <p:txBody>
          <a:bodyPr/>
          <a:lstStyle/>
          <a:p>
            <a:r>
              <a:rPr lang="en-US" b="1" dirty="0"/>
              <a:t>Action:  Creating Board Affinity Groups</a:t>
            </a:r>
          </a:p>
          <a:p>
            <a:pPr lvl="1"/>
            <a:r>
              <a:rPr lang="en-US" dirty="0"/>
              <a:t>Ongoing (un)learning of internalized racial oppression (inferiority/superiority), including unlearning white supremacy culture (e.g. paternalism, power hoarding, fear of open conflict) </a:t>
            </a:r>
          </a:p>
          <a:p>
            <a:pPr lvl="1"/>
            <a:r>
              <a:rPr lang="en-US" dirty="0"/>
              <a:t>Examine board role as gatekeepers</a:t>
            </a:r>
          </a:p>
          <a:p>
            <a:pPr lvl="1"/>
            <a:r>
              <a:rPr lang="en-US" dirty="0"/>
              <a:t>Drive change</a:t>
            </a:r>
          </a:p>
        </p:txBody>
      </p:sp>
    </p:spTree>
    <p:extLst>
      <p:ext uri="{BB962C8B-B14F-4D97-AF65-F5344CB8AC3E}">
        <p14:creationId xmlns:p14="http://schemas.microsoft.com/office/powerpoint/2010/main" val="90862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809</Words>
  <Application>Microsoft Office PowerPoint</Application>
  <PresentationFormat>Widescreen</PresentationFormat>
  <Paragraphs>91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TeamChild Anti-Racism Work</vt:lpstr>
      <vt:lpstr>Introductions</vt:lpstr>
      <vt:lpstr>What is “anti-racist culture” for us now?</vt:lpstr>
      <vt:lpstr>Our “Why” (External)</vt:lpstr>
      <vt:lpstr>Our “Why” (Internal)</vt:lpstr>
      <vt:lpstr>Key Milestones</vt:lpstr>
      <vt:lpstr>  Anti-Racist Goal (Internal):  Democratic and Transparent Decision Making  </vt:lpstr>
      <vt:lpstr>Anti-Racist Goal (Internal):  Relational and Humanistic Org Culture </vt:lpstr>
      <vt:lpstr>Anti-Racist Goal (Internal):  Shared Anti-Racist Analysis</vt:lpstr>
      <vt:lpstr>Anti-Racist Goal (External):  Integrate AR Principles into Client Advocacy </vt:lpstr>
      <vt:lpstr>Anti-Racist Goal (External):  Integrate AR Principles to Public Messaging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TeamChild Anti-Racism Work</dc:title>
  <dc:creator>Reyna Rollolazo</dc:creator>
  <cp:lastModifiedBy>Bamberger, James (OCLA)</cp:lastModifiedBy>
  <cp:revision>52</cp:revision>
  <dcterms:created xsi:type="dcterms:W3CDTF">2020-12-10T01:09:28Z</dcterms:created>
  <dcterms:modified xsi:type="dcterms:W3CDTF">2020-12-10T20:17:42Z</dcterms:modified>
</cp:coreProperties>
</file>