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7" y="1619946"/>
            <a:ext cx="8361229" cy="2098226"/>
          </a:xfrm>
        </p:spPr>
        <p:txBody>
          <a:bodyPr/>
          <a:lstStyle/>
          <a:p>
            <a:r>
              <a:rPr lang="en-US" sz="4000" dirty="0"/>
              <a:t>Grant Making Through</a:t>
            </a:r>
            <a:br>
              <a:rPr lang="en-US" sz="4000" dirty="0"/>
            </a:br>
            <a:r>
              <a:rPr lang="en-US" sz="4000" dirty="0"/>
              <a:t>A Race Equity Lens</a:t>
            </a:r>
          </a:p>
        </p:txBody>
      </p:sp>
      <p:sp>
        <p:nvSpPr>
          <p:cNvPr id="3" name="Subtitle 2"/>
          <p:cNvSpPr>
            <a:spLocks noGrp="1"/>
          </p:cNvSpPr>
          <p:nvPr>
            <p:ph type="subTitle" idx="1"/>
          </p:nvPr>
        </p:nvSpPr>
        <p:spPr>
          <a:xfrm>
            <a:off x="2679904" y="3839496"/>
            <a:ext cx="6831673" cy="1086237"/>
          </a:xfrm>
        </p:spPr>
        <p:txBody>
          <a:bodyPr/>
          <a:lstStyle/>
          <a:p>
            <a:r>
              <a:rPr lang="en-US" dirty="0"/>
              <a:t>Legal Foundation of Washington</a:t>
            </a:r>
          </a:p>
          <a:p>
            <a:r>
              <a:rPr lang="en-US" dirty="0"/>
              <a:t>Caitlin Davis, Executive Director</a:t>
            </a:r>
          </a:p>
        </p:txBody>
      </p:sp>
      <p:pic>
        <p:nvPicPr>
          <p:cNvPr id="4" name="Picture 3"/>
          <p:cNvPicPr>
            <a:picLocks noChangeAspect="1"/>
          </p:cNvPicPr>
          <p:nvPr/>
        </p:nvPicPr>
        <p:blipFill>
          <a:blip r:embed="rId2"/>
          <a:stretch>
            <a:fillRect/>
          </a:stretch>
        </p:blipFill>
        <p:spPr>
          <a:xfrm>
            <a:off x="1436480" y="1399768"/>
            <a:ext cx="1599912" cy="1170437"/>
          </a:xfrm>
          <a:prstGeom prst="rect">
            <a:avLst/>
          </a:prstGeom>
        </p:spPr>
      </p:pic>
    </p:spTree>
    <p:extLst>
      <p:ext uri="{BB962C8B-B14F-4D97-AF65-F5344CB8AC3E}">
        <p14:creationId xmlns:p14="http://schemas.microsoft.com/office/powerpoint/2010/main" val="299606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5741" y="1371600"/>
            <a:ext cx="9601200" cy="3581400"/>
          </a:xfrm>
        </p:spPr>
        <p:txBody>
          <a:bodyPr/>
          <a:lstStyle/>
          <a:p>
            <a:pPr marL="0" indent="0" algn="ctr">
              <a:buNone/>
            </a:pPr>
            <a:endParaRPr lang="en-US" sz="3600" b="1" dirty="0"/>
          </a:p>
          <a:p>
            <a:pPr marL="0" indent="0" algn="ctr">
              <a:buNone/>
            </a:pPr>
            <a:r>
              <a:rPr lang="en-US" sz="3600" b="1" dirty="0"/>
              <a:t>LFW believes that creating fair access to civil justice requires undoing systemic racial oppression. We are committed to becoming an anti-racist organization and strive to reflect racial justice and inclusion in all of our grantmaking.</a:t>
            </a:r>
          </a:p>
          <a:p>
            <a:pPr algn="ctr"/>
            <a:endParaRPr lang="en-US" dirty="0"/>
          </a:p>
        </p:txBody>
      </p:sp>
    </p:spTree>
    <p:extLst>
      <p:ext uri="{BB962C8B-B14F-4D97-AF65-F5344CB8AC3E}">
        <p14:creationId xmlns:p14="http://schemas.microsoft.com/office/powerpoint/2010/main" val="4245739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Race Equity </a:t>
            </a:r>
            <a:r>
              <a:rPr lang="en-US"/>
              <a:t>Grant Program</a:t>
            </a:r>
            <a:endParaRPr lang="en-US" dirty="0"/>
          </a:p>
        </p:txBody>
      </p:sp>
      <p:sp>
        <p:nvSpPr>
          <p:cNvPr id="3" name="Content Placeholder 2"/>
          <p:cNvSpPr>
            <a:spLocks noGrp="1"/>
          </p:cNvSpPr>
          <p:nvPr>
            <p:ph idx="1"/>
          </p:nvPr>
        </p:nvSpPr>
        <p:spPr>
          <a:xfrm>
            <a:off x="1371600" y="1779372"/>
            <a:ext cx="9601200" cy="3581400"/>
          </a:xfrm>
        </p:spPr>
        <p:txBody>
          <a:bodyPr>
            <a:normAutofit fontScale="92500" lnSpcReduction="10000"/>
          </a:bodyPr>
          <a:lstStyle/>
          <a:p>
            <a:pPr marL="0" indent="0">
              <a:buNone/>
            </a:pPr>
            <a:r>
              <a:rPr lang="en-US" dirty="0"/>
              <a:t>LFW created the Race Equity Grant fund to build power within communities that have been historically overlooked within philanthropy and to combat the disparate outcomes that racism creates for people of color, particularly in the justice system.</a:t>
            </a:r>
          </a:p>
          <a:p>
            <a:pPr marL="0" indent="0">
              <a:buNone/>
            </a:pPr>
            <a:endParaRPr lang="en-US" b="1" dirty="0"/>
          </a:p>
          <a:p>
            <a:pPr marL="0" indent="0">
              <a:buNone/>
            </a:pPr>
            <a:r>
              <a:rPr lang="en-US" b="1" dirty="0"/>
              <a:t>Our goals are to:</a:t>
            </a:r>
          </a:p>
          <a:p>
            <a:endParaRPr lang="en-US" dirty="0"/>
          </a:p>
          <a:p>
            <a:pPr lvl="1"/>
            <a:r>
              <a:rPr lang="en-US" dirty="0"/>
              <a:t>invest in communities most impacted by structural racism and oppression;</a:t>
            </a:r>
          </a:p>
          <a:p>
            <a:pPr lvl="1"/>
            <a:r>
              <a:rPr lang="en-US" dirty="0"/>
              <a:t>support community- and client-centered approaches to legal aid;</a:t>
            </a:r>
          </a:p>
          <a:p>
            <a:pPr lvl="1"/>
            <a:r>
              <a:rPr lang="en-US" dirty="0"/>
              <a:t>increase civil legal aid opportunities for communities of color; and</a:t>
            </a:r>
          </a:p>
          <a:p>
            <a:pPr lvl="1"/>
            <a:r>
              <a:rPr lang="en-US" dirty="0"/>
              <a:t>build and support anti-racist organizations and leadership.</a:t>
            </a:r>
          </a:p>
        </p:txBody>
      </p:sp>
    </p:spTree>
    <p:extLst>
      <p:ext uri="{BB962C8B-B14F-4D97-AF65-F5344CB8AC3E}">
        <p14:creationId xmlns:p14="http://schemas.microsoft.com/office/powerpoint/2010/main" val="3206818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89709"/>
          </a:xfrm>
        </p:spPr>
        <p:txBody>
          <a:bodyPr>
            <a:normAutofit/>
          </a:bodyPr>
          <a:lstStyle/>
          <a:p>
            <a:pPr algn="ctr"/>
            <a:r>
              <a:rPr lang="en-US" dirty="0"/>
              <a:t>Race Equity Grant Recipients</a:t>
            </a:r>
          </a:p>
        </p:txBody>
      </p:sp>
      <p:sp>
        <p:nvSpPr>
          <p:cNvPr id="4" name="Content Placeholder 3"/>
          <p:cNvSpPr>
            <a:spLocks noGrp="1"/>
          </p:cNvSpPr>
          <p:nvPr>
            <p:ph sz="half" idx="1"/>
          </p:nvPr>
        </p:nvSpPr>
        <p:spPr>
          <a:xfrm>
            <a:off x="1724414" y="1818408"/>
            <a:ext cx="4447786" cy="4048991"/>
          </a:xfrm>
        </p:spPr>
        <p:txBody>
          <a:bodyPr>
            <a:normAutofit lnSpcReduction="10000"/>
          </a:bodyPr>
          <a:lstStyle/>
          <a:p>
            <a:pPr>
              <a:buFont typeface="Wingdings" panose="05000000000000000000" pitchFamily="2" charset="2"/>
              <a:buChar char="§"/>
            </a:pPr>
            <a:r>
              <a:rPr lang="en-US" dirty="0"/>
              <a:t>Center for Justice</a:t>
            </a:r>
          </a:p>
          <a:p>
            <a:pPr>
              <a:buFont typeface="Wingdings" panose="05000000000000000000" pitchFamily="2" charset="2"/>
              <a:buChar char="§"/>
            </a:pPr>
            <a:r>
              <a:rPr lang="en-US" dirty="0"/>
              <a:t>Colectiva Legal del Pueblo</a:t>
            </a:r>
          </a:p>
          <a:p>
            <a:pPr>
              <a:buFont typeface="Wingdings" panose="05000000000000000000" pitchFamily="2" charset="2"/>
              <a:buChar char="§"/>
            </a:pPr>
            <a:r>
              <a:rPr lang="en-US" dirty="0"/>
              <a:t>Cowlitz Wahkiakum Legal Aid</a:t>
            </a:r>
          </a:p>
          <a:p>
            <a:pPr>
              <a:buFont typeface="Wingdings" panose="05000000000000000000" pitchFamily="2" charset="2"/>
              <a:buChar char="§"/>
            </a:pPr>
            <a:r>
              <a:rPr lang="en-US" dirty="0"/>
              <a:t>Disability Rights Washington</a:t>
            </a:r>
          </a:p>
          <a:p>
            <a:pPr>
              <a:buFont typeface="Wingdings" panose="05000000000000000000" pitchFamily="2" charset="2"/>
              <a:buChar char="§"/>
            </a:pPr>
            <a:r>
              <a:rPr lang="en-US" dirty="0"/>
              <a:t>Dispute Resolution Center of Yakima &amp; Kittitas</a:t>
            </a:r>
          </a:p>
          <a:p>
            <a:pPr>
              <a:buFont typeface="Wingdings" panose="05000000000000000000" pitchFamily="2" charset="2"/>
              <a:buChar char="§"/>
            </a:pPr>
            <a:r>
              <a:rPr lang="en-US" dirty="0"/>
              <a:t>Entre Hermanos &amp; QLaw Foundation</a:t>
            </a:r>
          </a:p>
          <a:p>
            <a:pPr>
              <a:buFont typeface="Wingdings" panose="05000000000000000000" pitchFamily="2" charset="2"/>
              <a:buChar char="§"/>
            </a:pPr>
            <a:r>
              <a:rPr lang="en-US" dirty="0"/>
              <a:t>Fair Work Center</a:t>
            </a:r>
          </a:p>
          <a:p>
            <a:pPr>
              <a:buFont typeface="Wingdings" panose="05000000000000000000" pitchFamily="2" charset="2"/>
              <a:buChar char="§"/>
            </a:pPr>
            <a:r>
              <a:rPr lang="en-US" dirty="0"/>
              <a:t>Legal Counsel for Youth and Children</a:t>
            </a:r>
          </a:p>
          <a:p>
            <a:pPr>
              <a:buFont typeface="Wingdings" panose="05000000000000000000" pitchFamily="2" charset="2"/>
              <a:buChar char="§"/>
            </a:pPr>
            <a:endParaRPr lang="en-US" dirty="0"/>
          </a:p>
        </p:txBody>
      </p:sp>
      <p:sp>
        <p:nvSpPr>
          <p:cNvPr id="5" name="Content Placeholder 4"/>
          <p:cNvSpPr>
            <a:spLocks noGrp="1"/>
          </p:cNvSpPr>
          <p:nvPr>
            <p:ph sz="half" idx="2"/>
          </p:nvPr>
        </p:nvSpPr>
        <p:spPr>
          <a:xfrm>
            <a:off x="6380019" y="1818407"/>
            <a:ext cx="4447786" cy="4048991"/>
          </a:xfrm>
        </p:spPr>
        <p:txBody>
          <a:bodyPr>
            <a:normAutofit lnSpcReduction="10000"/>
          </a:bodyPr>
          <a:lstStyle/>
          <a:p>
            <a:pPr>
              <a:buFont typeface="Wingdings" panose="05000000000000000000" pitchFamily="2" charset="2"/>
              <a:buChar char="§"/>
            </a:pPr>
            <a:r>
              <a:rPr lang="en-US" dirty="0"/>
              <a:t>Living with Conviction</a:t>
            </a:r>
          </a:p>
          <a:p>
            <a:pPr>
              <a:buFont typeface="Wingdings" panose="05000000000000000000" pitchFamily="2" charset="2"/>
              <a:buChar char="§"/>
            </a:pPr>
            <a:r>
              <a:rPr lang="en-US" dirty="0"/>
              <a:t>Seattle Clemency Project</a:t>
            </a:r>
          </a:p>
          <a:p>
            <a:pPr>
              <a:buFont typeface="Wingdings" panose="05000000000000000000" pitchFamily="2" charset="2"/>
              <a:buChar char="§"/>
            </a:pPr>
            <a:r>
              <a:rPr lang="en-US" dirty="0"/>
              <a:t>South King County Discipline Coalition</a:t>
            </a:r>
          </a:p>
          <a:p>
            <a:pPr>
              <a:buFont typeface="Wingdings" panose="05000000000000000000" pitchFamily="2" charset="2"/>
              <a:buChar char="§"/>
            </a:pPr>
            <a:r>
              <a:rPr lang="en-US" dirty="0"/>
              <a:t>Tenants Union of Washington State</a:t>
            </a:r>
          </a:p>
          <a:p>
            <a:pPr>
              <a:buFont typeface="Wingdings" panose="05000000000000000000" pitchFamily="2" charset="2"/>
              <a:buChar char="§"/>
            </a:pPr>
            <a:r>
              <a:rPr lang="en-US" dirty="0"/>
              <a:t>Washington Parole Coalition</a:t>
            </a:r>
          </a:p>
          <a:p>
            <a:pPr>
              <a:buFont typeface="Wingdings" panose="05000000000000000000" pitchFamily="2" charset="2"/>
              <a:buChar char="§"/>
            </a:pPr>
            <a:r>
              <a:rPr lang="en-US" dirty="0"/>
              <a:t>West African Community Council</a:t>
            </a:r>
          </a:p>
          <a:p>
            <a:pPr>
              <a:buFont typeface="Wingdings" panose="05000000000000000000" pitchFamily="2" charset="2"/>
              <a:buChar char="§"/>
            </a:pPr>
            <a:r>
              <a:rPr lang="en-US" dirty="0"/>
              <a:t>What’s Next Washington &amp; Freedom Project</a:t>
            </a:r>
          </a:p>
          <a:p>
            <a:pPr>
              <a:buFont typeface="Wingdings" panose="05000000000000000000" pitchFamily="2" charset="2"/>
              <a:buChar char="§"/>
            </a:pPr>
            <a:r>
              <a:rPr lang="en-US" dirty="0"/>
              <a:t>Yakima County Volunteer Attorney Services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90030289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1587</TotalTime>
  <Words>214</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Franklin Gothic Book</vt:lpstr>
      <vt:lpstr>Wingdings</vt:lpstr>
      <vt:lpstr>Crop</vt:lpstr>
      <vt:lpstr>Grant Making Through A Race Equity Lens</vt:lpstr>
      <vt:lpstr>PowerPoint Presentation</vt:lpstr>
      <vt:lpstr>Race Equity Grant Program</vt:lpstr>
      <vt:lpstr>Race Equity Grant Recipients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 Equity Grants</dc:title>
  <dc:creator>Christal Chiu</dc:creator>
  <cp:lastModifiedBy>Bamberger, James (OCLA)</cp:lastModifiedBy>
  <cp:revision>24</cp:revision>
  <cp:lastPrinted>2020-12-08T22:04:31Z</cp:lastPrinted>
  <dcterms:created xsi:type="dcterms:W3CDTF">2020-03-17T17:19:01Z</dcterms:created>
  <dcterms:modified xsi:type="dcterms:W3CDTF">2020-12-09T19:03:11Z</dcterms:modified>
</cp:coreProperties>
</file>