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0" r:id="rId4"/>
    <p:sldId id="258" r:id="rId5"/>
    <p:sldId id="259" r:id="rId6"/>
    <p:sldId id="261" r:id="rId7"/>
    <p:sldId id="264" r:id="rId8"/>
    <p:sldId id="262"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1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B1C8D-00F5-4340-966F-78003B9288E8}" type="datetimeFigureOut">
              <a:rPr lang="en-US" smtClean="0"/>
              <a:t>6/30/2021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EF14A-F9A4-4B2E-ABCB-6FC131B118CB}" type="slidenum">
              <a:rPr lang="en-US" smtClean="0"/>
              <a:t>‹#›</a:t>
            </a:fld>
            <a:endParaRPr lang="en-US"/>
          </a:p>
        </p:txBody>
      </p:sp>
    </p:spTree>
    <p:extLst>
      <p:ext uri="{BB962C8B-B14F-4D97-AF65-F5344CB8AC3E}">
        <p14:creationId xmlns:p14="http://schemas.microsoft.com/office/powerpoint/2010/main" val="3000806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available at Office of Civil</a:t>
            </a:r>
            <a:r>
              <a:rPr lang="en-US" baseline="0" dirty="0"/>
              <a:t> Legal Aid website.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-Legal aid focusing on intersection of healthcare and consumer/finance b/c widened the justice gap for people living in poverty. New consumer issues are constantly emerging due to the echoes of the recession.  Unique nature of medical debt b/c bills result from services often involuntary, unplanned, unpredictable, for which price quotes rarely provided.  CFPB did study on impact of medical debt on credit score and lowered by 10 points on average. </a:t>
            </a:r>
          </a:p>
          <a:p>
            <a:endParaRPr lang="en-US" baseline="0" dirty="0"/>
          </a:p>
          <a:p>
            <a:r>
              <a:rPr lang="en-US" baseline="0" dirty="0"/>
              <a:t>-AG ranked collection agency complaints as the number two issue raised by consumers in 2011.</a:t>
            </a:r>
          </a:p>
          <a:p>
            <a:endParaRPr lang="en-US" baseline="0" dirty="0"/>
          </a:p>
          <a:p>
            <a:r>
              <a:rPr lang="en-US" baseline="0" dirty="0"/>
              <a:t>-NJP reports 70% of consumer complaints it received concerned collection agencies, garnishment, and repossession (12 month period over 1,500 cases) in 2013-2014; about the same for 2014-2015.  Doubled for medical debt specific cases from 2014-2015.  Problems counting numbers due to identifying medical debt from collections.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-According to the Consumer Financial Protection Bureau – tens of millions came out of the mortgage and financial crisis with debts that are now in collections as a result of the crisis.  Robbing Peter to pay Paul because homeowners decided to continue paying mortgage with decreasing funds while failing to pay other debts. </a:t>
            </a:r>
            <a:r>
              <a:rPr lang="en-US" sz="1200" kern="1200" baseline="0" dirty="0">
                <a:solidFill>
                  <a:schemeClr val="tx1"/>
                </a:solidFill>
                <a:effectLst/>
                <a:latin typeface="+mn-lt"/>
                <a:ea typeface="+mn-ea"/>
                <a:cs typeface="+mn-cs"/>
              </a:rPr>
              <a:t>CFPB – Medical Debt Complaints #+14,500.  WA # 350.  None from Jefferson. http://www.consumerfinance.gov/</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4EEA242-E303-4DF4-911B-403A5CB7F67F}" type="slidenum">
              <a:rPr lang="en-US" smtClean="0"/>
              <a:t>7</a:t>
            </a:fld>
            <a:endParaRPr lang="en-US" dirty="0"/>
          </a:p>
        </p:txBody>
      </p:sp>
    </p:spTree>
    <p:extLst>
      <p:ext uri="{BB962C8B-B14F-4D97-AF65-F5344CB8AC3E}">
        <p14:creationId xmlns:p14="http://schemas.microsoft.com/office/powerpoint/2010/main" val="90197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651385-8E08-4B18-98C5-3FDEE4106ED3}"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47F8-11D0-4066-96E5-A61AB5DCBDF7}" type="slidenum">
              <a:rPr lang="en-US" smtClean="0"/>
              <a:t>‹#›</a:t>
            </a:fld>
            <a:endParaRPr lang="en-US"/>
          </a:p>
        </p:txBody>
      </p:sp>
    </p:spTree>
    <p:extLst>
      <p:ext uri="{BB962C8B-B14F-4D97-AF65-F5344CB8AC3E}">
        <p14:creationId xmlns:p14="http://schemas.microsoft.com/office/powerpoint/2010/main" val="3540383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651385-8E08-4B18-98C5-3FDEE4106ED3}"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47F8-11D0-4066-96E5-A61AB5DCBDF7}" type="slidenum">
              <a:rPr lang="en-US" smtClean="0"/>
              <a:t>‹#›</a:t>
            </a:fld>
            <a:endParaRPr lang="en-US"/>
          </a:p>
        </p:txBody>
      </p:sp>
    </p:spTree>
    <p:extLst>
      <p:ext uri="{BB962C8B-B14F-4D97-AF65-F5344CB8AC3E}">
        <p14:creationId xmlns:p14="http://schemas.microsoft.com/office/powerpoint/2010/main" val="342156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651385-8E08-4B18-98C5-3FDEE4106ED3}"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47F8-11D0-4066-96E5-A61AB5DCBDF7}" type="slidenum">
              <a:rPr lang="en-US" smtClean="0"/>
              <a:t>‹#›</a:t>
            </a:fld>
            <a:endParaRPr lang="en-US"/>
          </a:p>
        </p:txBody>
      </p:sp>
    </p:spTree>
    <p:extLst>
      <p:ext uri="{BB962C8B-B14F-4D97-AF65-F5344CB8AC3E}">
        <p14:creationId xmlns:p14="http://schemas.microsoft.com/office/powerpoint/2010/main" val="43588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651385-8E08-4B18-98C5-3FDEE4106ED3}"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47F8-11D0-4066-96E5-A61AB5DCBDF7}" type="slidenum">
              <a:rPr lang="en-US" smtClean="0"/>
              <a:t>‹#›</a:t>
            </a:fld>
            <a:endParaRPr lang="en-US"/>
          </a:p>
        </p:txBody>
      </p:sp>
    </p:spTree>
    <p:extLst>
      <p:ext uri="{BB962C8B-B14F-4D97-AF65-F5344CB8AC3E}">
        <p14:creationId xmlns:p14="http://schemas.microsoft.com/office/powerpoint/2010/main" val="5413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651385-8E08-4B18-98C5-3FDEE4106ED3}" type="datetimeFigureOut">
              <a:rPr lang="en-US" smtClean="0"/>
              <a:t>6/30/2021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B47F8-11D0-4066-96E5-A61AB5DCBDF7}" type="slidenum">
              <a:rPr lang="en-US" smtClean="0"/>
              <a:t>‹#›</a:t>
            </a:fld>
            <a:endParaRPr lang="en-US"/>
          </a:p>
        </p:txBody>
      </p:sp>
    </p:spTree>
    <p:extLst>
      <p:ext uri="{BB962C8B-B14F-4D97-AF65-F5344CB8AC3E}">
        <p14:creationId xmlns:p14="http://schemas.microsoft.com/office/powerpoint/2010/main" val="200633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651385-8E08-4B18-98C5-3FDEE4106ED3}"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B47F8-11D0-4066-96E5-A61AB5DCBDF7}" type="slidenum">
              <a:rPr lang="en-US" smtClean="0"/>
              <a:t>‹#›</a:t>
            </a:fld>
            <a:endParaRPr lang="en-US"/>
          </a:p>
        </p:txBody>
      </p:sp>
    </p:spTree>
    <p:extLst>
      <p:ext uri="{BB962C8B-B14F-4D97-AF65-F5344CB8AC3E}">
        <p14:creationId xmlns:p14="http://schemas.microsoft.com/office/powerpoint/2010/main" val="416478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651385-8E08-4B18-98C5-3FDEE4106ED3}" type="datetimeFigureOut">
              <a:rPr lang="en-US" smtClean="0"/>
              <a:t>6/30/2021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5B47F8-11D0-4066-96E5-A61AB5DCBDF7}" type="slidenum">
              <a:rPr lang="en-US" smtClean="0"/>
              <a:t>‹#›</a:t>
            </a:fld>
            <a:endParaRPr lang="en-US"/>
          </a:p>
        </p:txBody>
      </p:sp>
    </p:spTree>
    <p:extLst>
      <p:ext uri="{BB962C8B-B14F-4D97-AF65-F5344CB8AC3E}">
        <p14:creationId xmlns:p14="http://schemas.microsoft.com/office/powerpoint/2010/main" val="681836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651385-8E08-4B18-98C5-3FDEE4106ED3}" type="datetimeFigureOut">
              <a:rPr lang="en-US" smtClean="0"/>
              <a:t>6/30/2021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5B47F8-11D0-4066-96E5-A61AB5DCBDF7}" type="slidenum">
              <a:rPr lang="en-US" smtClean="0"/>
              <a:t>‹#›</a:t>
            </a:fld>
            <a:endParaRPr lang="en-US"/>
          </a:p>
        </p:txBody>
      </p:sp>
    </p:spTree>
    <p:extLst>
      <p:ext uri="{BB962C8B-B14F-4D97-AF65-F5344CB8AC3E}">
        <p14:creationId xmlns:p14="http://schemas.microsoft.com/office/powerpoint/2010/main" val="712930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51385-8E08-4B18-98C5-3FDEE4106ED3}" type="datetimeFigureOut">
              <a:rPr lang="en-US" smtClean="0"/>
              <a:t>6/30/2021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5B47F8-11D0-4066-96E5-A61AB5DCBDF7}" type="slidenum">
              <a:rPr lang="en-US" smtClean="0"/>
              <a:t>‹#›</a:t>
            </a:fld>
            <a:endParaRPr lang="en-US"/>
          </a:p>
        </p:txBody>
      </p:sp>
    </p:spTree>
    <p:extLst>
      <p:ext uri="{BB962C8B-B14F-4D97-AF65-F5344CB8AC3E}">
        <p14:creationId xmlns:p14="http://schemas.microsoft.com/office/powerpoint/2010/main" val="398300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651385-8E08-4B18-98C5-3FDEE4106ED3}"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B47F8-11D0-4066-96E5-A61AB5DCBDF7}" type="slidenum">
              <a:rPr lang="en-US" smtClean="0"/>
              <a:t>‹#›</a:t>
            </a:fld>
            <a:endParaRPr lang="en-US"/>
          </a:p>
        </p:txBody>
      </p:sp>
    </p:spTree>
    <p:extLst>
      <p:ext uri="{BB962C8B-B14F-4D97-AF65-F5344CB8AC3E}">
        <p14:creationId xmlns:p14="http://schemas.microsoft.com/office/powerpoint/2010/main" val="201048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651385-8E08-4B18-98C5-3FDEE4106ED3}" type="datetimeFigureOut">
              <a:rPr lang="en-US" smtClean="0"/>
              <a:t>6/30/2021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B47F8-11D0-4066-96E5-A61AB5DCBDF7}" type="slidenum">
              <a:rPr lang="en-US" smtClean="0"/>
              <a:t>‹#›</a:t>
            </a:fld>
            <a:endParaRPr lang="en-US"/>
          </a:p>
        </p:txBody>
      </p:sp>
    </p:spTree>
    <p:extLst>
      <p:ext uri="{BB962C8B-B14F-4D97-AF65-F5344CB8AC3E}">
        <p14:creationId xmlns:p14="http://schemas.microsoft.com/office/powerpoint/2010/main" val="50342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51385-8E08-4B18-98C5-3FDEE4106ED3}" type="datetimeFigureOut">
              <a:rPr lang="en-US" smtClean="0"/>
              <a:t>6/30/2021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B47F8-11D0-4066-96E5-A61AB5DCBDF7}" type="slidenum">
              <a:rPr lang="en-US" smtClean="0"/>
              <a:t>‹#›</a:t>
            </a:fld>
            <a:endParaRPr lang="en-US"/>
          </a:p>
        </p:txBody>
      </p:sp>
    </p:spTree>
    <p:extLst>
      <p:ext uri="{BB962C8B-B14F-4D97-AF65-F5344CB8AC3E}">
        <p14:creationId xmlns:p14="http://schemas.microsoft.com/office/powerpoint/2010/main" val="4220413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mailto:ariels@nwjustic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Crime Victims’ Rights in Consumer Law</a:t>
            </a:r>
            <a:br>
              <a:rPr lang="en-US" dirty="0"/>
            </a:br>
            <a:endParaRPr lang="en-US" dirty="0"/>
          </a:p>
        </p:txBody>
      </p:sp>
      <p:sp>
        <p:nvSpPr>
          <p:cNvPr id="3" name="Subtitle 2"/>
          <p:cNvSpPr>
            <a:spLocks noGrp="1"/>
          </p:cNvSpPr>
          <p:nvPr>
            <p:ph type="subTitle" idx="1"/>
          </p:nvPr>
        </p:nvSpPr>
        <p:spPr/>
        <p:txBody>
          <a:bodyPr/>
          <a:lstStyle/>
          <a:p>
            <a:r>
              <a:rPr lang="en-US" dirty="0"/>
              <a:t>Friday, March 17, 2017 </a:t>
            </a:r>
          </a:p>
          <a:p>
            <a:r>
              <a:rPr lang="en-US" dirty="0"/>
              <a:t>By Ariel Speser, Northwest Justice Project VOCA Attorney</a:t>
            </a:r>
          </a:p>
        </p:txBody>
      </p:sp>
      <p:pic>
        <p:nvPicPr>
          <p:cNvPr id="4" name="Picture 3" descr="&lt;strong&gt;St&lt;/strong&gt;. &lt;strong&gt;Patricks&lt;/strong&gt; &lt;strong&gt;Day&lt;/strong&gt;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0000" y="4428309"/>
            <a:ext cx="3548174" cy="2413498"/>
          </a:xfrm>
          <a:prstGeom prst="rect">
            <a:avLst/>
          </a:prstGeom>
        </p:spPr>
      </p:pic>
    </p:spTree>
    <p:extLst>
      <p:ext uri="{BB962C8B-B14F-4D97-AF65-F5344CB8AC3E}">
        <p14:creationId xmlns:p14="http://schemas.microsoft.com/office/powerpoint/2010/main" val="1287923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Credit Reports</a:t>
            </a:r>
          </a:p>
        </p:txBody>
      </p:sp>
      <p:pic>
        <p:nvPicPr>
          <p:cNvPr id="4" name="Content Placeholder 3" descr="credit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8504" y="1690688"/>
            <a:ext cx="6734992" cy="4857614"/>
          </a:xfrm>
        </p:spPr>
      </p:pic>
    </p:spTree>
    <p:extLst>
      <p:ext uri="{BB962C8B-B14F-4D97-AF65-F5344CB8AC3E}">
        <p14:creationId xmlns:p14="http://schemas.microsoft.com/office/powerpoint/2010/main" val="2066612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Debt Collection </a:t>
            </a:r>
          </a:p>
        </p:txBody>
      </p:sp>
      <p:sp>
        <p:nvSpPr>
          <p:cNvPr id="3" name="Content Placeholder 2"/>
          <p:cNvSpPr>
            <a:spLocks noGrp="1"/>
          </p:cNvSpPr>
          <p:nvPr>
            <p:ph idx="1"/>
          </p:nvPr>
        </p:nvSpPr>
        <p:spPr/>
        <p:txBody>
          <a:bodyPr/>
          <a:lstStyle/>
          <a:p>
            <a:r>
              <a:rPr lang="en-US" dirty="0"/>
              <a:t>Harassment</a:t>
            </a:r>
          </a:p>
          <a:p>
            <a:r>
              <a:rPr lang="en-US" dirty="0"/>
              <a:t>Lawsuits</a:t>
            </a:r>
          </a:p>
          <a:p>
            <a:pPr lvl="1"/>
            <a:r>
              <a:rPr lang="en-US" dirty="0"/>
              <a:t>Avoiding Default </a:t>
            </a:r>
          </a:p>
          <a:p>
            <a:pPr lvl="1"/>
            <a:r>
              <a:rPr lang="en-US" dirty="0"/>
              <a:t>Affirmative Defenses </a:t>
            </a:r>
          </a:p>
          <a:p>
            <a:r>
              <a:rPr lang="en-US" dirty="0"/>
              <a:t>Garnishment &amp; Judgments </a:t>
            </a:r>
          </a:p>
          <a:p>
            <a:r>
              <a:rPr lang="en-US" dirty="0"/>
              <a:t>Bankruptcy </a:t>
            </a:r>
          </a:p>
          <a:p>
            <a:r>
              <a:rPr lang="en-US" dirty="0"/>
              <a:t>Submit a complaint </a:t>
            </a:r>
          </a:p>
          <a:p>
            <a:endParaRPr lang="en-US" dirty="0"/>
          </a:p>
          <a:p>
            <a:endParaRPr lang="en-US" dirty="0"/>
          </a:p>
        </p:txBody>
      </p:sp>
      <p:pic>
        <p:nvPicPr>
          <p:cNvPr id="6" name="Picture 5" descr="Northwest Justice Project: &lt;strong&gt;Debt Collection&lt;/strong&gt; Defense in Washington Stat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711" y="1638436"/>
            <a:ext cx="6252755" cy="4689566"/>
          </a:xfrm>
          <a:prstGeom prst="rect">
            <a:avLst/>
          </a:prstGeom>
        </p:spPr>
      </p:pic>
    </p:spTree>
    <p:extLst>
      <p:ext uri="{BB962C8B-B14F-4D97-AF65-F5344CB8AC3E}">
        <p14:creationId xmlns:p14="http://schemas.microsoft.com/office/powerpoint/2010/main" val="308874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Scams </a:t>
            </a:r>
          </a:p>
        </p:txBody>
      </p:sp>
      <p:pic>
        <p:nvPicPr>
          <p:cNvPr id="6" name="Content Placeholder 5" descr="Don't fall victim to this &quot;Telkom&quot; recruitment scam - htxt.afric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7311" y="1825625"/>
            <a:ext cx="6157377" cy="4351338"/>
          </a:xfrm>
        </p:spPr>
      </p:pic>
    </p:spTree>
    <p:extLst>
      <p:ext uri="{BB962C8B-B14F-4D97-AF65-F5344CB8AC3E}">
        <p14:creationId xmlns:p14="http://schemas.microsoft.com/office/powerpoint/2010/main" val="229784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Resources </a:t>
            </a:r>
          </a:p>
        </p:txBody>
      </p:sp>
      <p:sp>
        <p:nvSpPr>
          <p:cNvPr id="3" name="Content Placeholder 2"/>
          <p:cNvSpPr>
            <a:spLocks noGrp="1"/>
          </p:cNvSpPr>
          <p:nvPr>
            <p:ph idx="1"/>
          </p:nvPr>
        </p:nvSpPr>
        <p:spPr/>
        <p:txBody>
          <a:bodyPr/>
          <a:lstStyle/>
          <a:p>
            <a:r>
              <a:rPr lang="en-US" dirty="0"/>
              <a:t>Financial Assistance  </a:t>
            </a:r>
          </a:p>
          <a:p>
            <a:pPr lvl="1"/>
            <a:r>
              <a:rPr lang="en-US" dirty="0"/>
              <a:t>Community Action Programs</a:t>
            </a:r>
          </a:p>
          <a:p>
            <a:pPr lvl="1"/>
            <a:r>
              <a:rPr lang="en-US" dirty="0"/>
              <a:t>Public Benefits </a:t>
            </a:r>
          </a:p>
          <a:p>
            <a:pPr lvl="1"/>
            <a:r>
              <a:rPr lang="en-US" dirty="0"/>
              <a:t>Crime Victim Compensation Fund</a:t>
            </a:r>
          </a:p>
          <a:p>
            <a:r>
              <a:rPr lang="en-US" dirty="0"/>
              <a:t>Consumer Law</a:t>
            </a:r>
          </a:p>
          <a:p>
            <a:pPr lvl="1"/>
            <a:r>
              <a:rPr lang="en-US" dirty="0"/>
              <a:t>Washington Law Help </a:t>
            </a:r>
          </a:p>
          <a:p>
            <a:pPr lvl="1"/>
            <a:r>
              <a:rPr lang="en-US" dirty="0"/>
              <a:t>Consumer Law Task Force </a:t>
            </a:r>
          </a:p>
          <a:p>
            <a:pPr lvl="1"/>
            <a:r>
              <a:rPr lang="en-US" dirty="0"/>
              <a:t>National Consumer Law Center </a:t>
            </a:r>
          </a:p>
        </p:txBody>
      </p:sp>
      <p:pic>
        <p:nvPicPr>
          <p:cNvPr id="4" name="Picture 3" descr="검색의 시대 - 섬세함은 기술을 발전시키는가? |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9429" y="1690688"/>
            <a:ext cx="6015117" cy="4486275"/>
          </a:xfrm>
          <a:prstGeom prst="rect">
            <a:avLst/>
          </a:prstGeom>
        </p:spPr>
      </p:pic>
    </p:spTree>
    <p:extLst>
      <p:ext uri="{BB962C8B-B14F-4D97-AF65-F5344CB8AC3E}">
        <p14:creationId xmlns:p14="http://schemas.microsoft.com/office/powerpoint/2010/main" val="2391127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Content Placeholder 2"/>
          <p:cNvSpPr>
            <a:spLocks noGrp="1"/>
          </p:cNvSpPr>
          <p:nvPr>
            <p:ph idx="1"/>
          </p:nvPr>
        </p:nvSpPr>
        <p:spPr/>
        <p:txBody>
          <a:bodyPr/>
          <a:lstStyle/>
          <a:p>
            <a:pPr marL="0" indent="0">
              <a:buNone/>
            </a:pPr>
            <a:r>
              <a:rPr lang="en-US" dirty="0"/>
              <a:t>Ariel Speser, VOCA </a:t>
            </a:r>
          </a:p>
          <a:p>
            <a:pPr marL="0" indent="0">
              <a:buNone/>
            </a:pPr>
            <a:r>
              <a:rPr lang="en-US" dirty="0"/>
              <a:t>Northwest Justice Project </a:t>
            </a:r>
          </a:p>
          <a:p>
            <a:pPr marL="0" indent="0">
              <a:buNone/>
            </a:pPr>
            <a:r>
              <a:rPr lang="en-US" dirty="0"/>
              <a:t>408 E. 5</a:t>
            </a:r>
            <a:r>
              <a:rPr lang="en-US" baseline="30000" dirty="0"/>
              <a:t>th</a:t>
            </a:r>
            <a:r>
              <a:rPr lang="en-US" dirty="0"/>
              <a:t> Street, Port Angeles, WA 98362</a:t>
            </a:r>
          </a:p>
          <a:p>
            <a:pPr marL="0" indent="0">
              <a:buNone/>
            </a:pPr>
            <a:r>
              <a:rPr lang="en-US" dirty="0"/>
              <a:t>206-707-0846</a:t>
            </a:r>
          </a:p>
          <a:p>
            <a:pPr marL="0" indent="0">
              <a:buNone/>
            </a:pPr>
            <a:r>
              <a:rPr lang="en-US" dirty="0">
                <a:hlinkClick r:id="rId2"/>
              </a:rPr>
              <a:t>ariels@nwjustice.org</a:t>
            </a:r>
            <a:r>
              <a:rPr lang="en-US" dirty="0"/>
              <a:t> </a:t>
            </a:r>
          </a:p>
        </p:txBody>
      </p:sp>
      <p:pic>
        <p:nvPicPr>
          <p:cNvPr id="4" name="Picture 3" descr="superhero business guy — The People Equ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005" y="3098106"/>
            <a:ext cx="4736592" cy="3487752"/>
          </a:xfrm>
          <a:prstGeom prst="rect">
            <a:avLst/>
          </a:prstGeom>
        </p:spPr>
      </p:pic>
    </p:spTree>
    <p:extLst>
      <p:ext uri="{BB962C8B-B14F-4D97-AF65-F5344CB8AC3E}">
        <p14:creationId xmlns:p14="http://schemas.microsoft.com/office/powerpoint/2010/main" val="1576642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Consumer Law</a:t>
            </a:r>
          </a:p>
        </p:txBody>
      </p:sp>
      <p:sp>
        <p:nvSpPr>
          <p:cNvPr id="9" name="Content Placeholder 8"/>
          <p:cNvSpPr>
            <a:spLocks noGrp="1"/>
          </p:cNvSpPr>
          <p:nvPr>
            <p:ph idx="1"/>
          </p:nvPr>
        </p:nvSpPr>
        <p:spPr/>
        <p:txBody>
          <a:bodyPr/>
          <a:lstStyle/>
          <a:p>
            <a:r>
              <a:rPr lang="en-US" dirty="0"/>
              <a:t>Advocacy for</a:t>
            </a:r>
            <a:r>
              <a:rPr lang="en-US" dirty="0">
                <a:effectLst/>
              </a:rPr>
              <a:t> economic security for low-income and other disadvantaged people, including older adults, to stop exploitative practices, help financially stressed families build and retain wealth, and advance economic fairness.</a:t>
            </a:r>
          </a:p>
          <a:p>
            <a:r>
              <a:rPr lang="en-US" dirty="0"/>
              <a:t>Using the court system to prevent private debt collection abuse to preserve income and prevent asset stripping of low-income persons. </a:t>
            </a:r>
          </a:p>
        </p:txBody>
      </p:sp>
    </p:spTree>
    <p:extLst>
      <p:ext uri="{BB962C8B-B14F-4D97-AF65-F5344CB8AC3E}">
        <p14:creationId xmlns:p14="http://schemas.microsoft.com/office/powerpoint/2010/main" val="6161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Having a family </a:t>
            </a:r>
          </a:p>
        </p:txBody>
      </p:sp>
      <p:pic>
        <p:nvPicPr>
          <p:cNvPr id="4" name="Content Placeholder 3" descr="Jay told me that he read in a book that there are no girl &lt;strong&gt;leprechauns&lt;/strong&gt;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8111" y="1881051"/>
            <a:ext cx="6877768" cy="4277972"/>
          </a:xfrm>
          <a:prstGeom prst="rect">
            <a:avLst/>
          </a:prstGeom>
        </p:spPr>
      </p:pic>
    </p:spTree>
    <p:extLst>
      <p:ext uri="{BB962C8B-B14F-4D97-AF65-F5344CB8AC3E}">
        <p14:creationId xmlns:p14="http://schemas.microsoft.com/office/powerpoint/2010/main" val="92886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Owning a home </a:t>
            </a:r>
          </a:p>
        </p:txBody>
      </p:sp>
      <p:pic>
        <p:nvPicPr>
          <p:cNvPr id="4" name="Content Placeholder 3" descr="FAIRY fantasy home1 by roula33 on DeviantAr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5086" y="1690688"/>
            <a:ext cx="5445294" cy="4646502"/>
          </a:xfrm>
          <a:prstGeom prst="rect">
            <a:avLst/>
          </a:prstGeom>
        </p:spPr>
      </p:pic>
    </p:spTree>
    <p:extLst>
      <p:ext uri="{BB962C8B-B14F-4D97-AF65-F5344CB8AC3E}">
        <p14:creationId xmlns:p14="http://schemas.microsoft.com/office/powerpoint/2010/main" val="3417422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Buying a car</a:t>
            </a:r>
          </a:p>
        </p:txBody>
      </p:sp>
      <p:pic>
        <p:nvPicPr>
          <p:cNvPr id="4" name="Content Placeholder 3" descr="Cool Parade &lt;strong&gt;car&lt;/strong&gt; for St Patricks Day parade in Dublin, Ohio | Flickr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2107" y="1522253"/>
            <a:ext cx="3647786" cy="4863715"/>
          </a:xfrm>
          <a:prstGeom prst="rect">
            <a:avLst/>
          </a:prstGeom>
        </p:spPr>
      </p:pic>
    </p:spTree>
    <p:extLst>
      <p:ext uri="{BB962C8B-B14F-4D97-AF65-F5344CB8AC3E}">
        <p14:creationId xmlns:p14="http://schemas.microsoft.com/office/powerpoint/2010/main" val="262266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access to credit </a:t>
            </a:r>
          </a:p>
        </p:txBody>
      </p:sp>
      <p:pic>
        <p:nvPicPr>
          <p:cNvPr id="4" name="Picture 3" descr="Humor Me Monday | Pamann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835" y="2089397"/>
            <a:ext cx="5186967" cy="3909201"/>
          </a:xfrm>
          <a:prstGeom prst="rect">
            <a:avLst/>
          </a:prstGeom>
        </p:spPr>
      </p:pic>
    </p:spTree>
    <p:extLst>
      <p:ext uri="{BB962C8B-B14F-4D97-AF65-F5344CB8AC3E}">
        <p14:creationId xmlns:p14="http://schemas.microsoft.com/office/powerpoint/2010/main" val="2112907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Washington State Supreme Court</a:t>
            </a:r>
            <a:br>
              <a:rPr lang="en-US" sz="3200" b="1" dirty="0"/>
            </a:br>
            <a:r>
              <a:rPr lang="en-US" sz="3200" b="1" dirty="0"/>
              <a:t>Civil Legal Needs Study Update  2015</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28408" y="1682934"/>
            <a:ext cx="6172200" cy="4419600"/>
          </a:xfrm>
          <a:prstGeom prst="rect">
            <a:avLst/>
          </a:prstGeom>
          <a:noFill/>
          <a:ln>
            <a:noFill/>
          </a:ln>
        </p:spPr>
      </p:pic>
      <p:sp>
        <p:nvSpPr>
          <p:cNvPr id="3" name="Right Arrow 2"/>
          <p:cNvSpPr/>
          <p:nvPr/>
        </p:nvSpPr>
        <p:spPr>
          <a:xfrm>
            <a:off x="1752600" y="2571206"/>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1752600" y="3276028"/>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058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descr="... moneysavingplans.net/wp-content/uploads/2013/10/&lt;strong&gt;Debt&lt;/strong&gt;-Management.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3892731"/>
            <a:ext cx="2965267" cy="2965267"/>
          </a:xfrm>
        </p:spPr>
      </p:pic>
      <p:sp>
        <p:nvSpPr>
          <p:cNvPr id="2" name="Title 1"/>
          <p:cNvSpPr>
            <a:spLocks noGrp="1"/>
          </p:cNvSpPr>
          <p:nvPr>
            <p:ph type="title"/>
          </p:nvPr>
        </p:nvSpPr>
        <p:spPr/>
        <p:txBody>
          <a:bodyPr/>
          <a:lstStyle/>
          <a:p>
            <a:pPr algn="ctr"/>
            <a:r>
              <a:rPr lang="en-US" dirty="0"/>
              <a:t>Stacked Debt </a:t>
            </a:r>
          </a:p>
        </p:txBody>
      </p:sp>
      <p:graphicFrame>
        <p:nvGraphicFramePr>
          <p:cNvPr id="9" name="Table 8"/>
          <p:cNvGraphicFramePr>
            <a:graphicFrameLocks noGrp="1"/>
          </p:cNvGraphicFramePr>
          <p:nvPr>
            <p:extLst>
              <p:ext uri="{D42A27DB-BD31-4B8C-83A1-F6EECF244321}">
                <p14:modId xmlns:p14="http://schemas.microsoft.com/office/powerpoint/2010/main" val="3249228487"/>
              </p:ext>
            </p:extLst>
          </p:nvPr>
        </p:nvGraphicFramePr>
        <p:xfrm>
          <a:off x="2032000" y="1690688"/>
          <a:ext cx="8128000" cy="354528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79975229"/>
                    </a:ext>
                  </a:extLst>
                </a:gridCol>
                <a:gridCol w="4064000">
                  <a:extLst>
                    <a:ext uri="{9D8B030D-6E8A-4147-A177-3AD203B41FA5}">
                      <a16:colId xmlns:a16="http://schemas.microsoft.com/office/drawing/2014/main" val="2982100291"/>
                    </a:ext>
                  </a:extLst>
                </a:gridCol>
              </a:tblGrid>
              <a:tr h="665090">
                <a:tc>
                  <a:txBody>
                    <a:bodyPr/>
                    <a:lstStyle/>
                    <a:p>
                      <a:pPr algn="ctr"/>
                      <a:r>
                        <a:rPr lang="en-US" dirty="0"/>
                        <a:t>Secured Debt</a:t>
                      </a:r>
                    </a:p>
                  </a:txBody>
                  <a:tcPr/>
                </a:tc>
                <a:tc>
                  <a:txBody>
                    <a:bodyPr/>
                    <a:lstStyle/>
                    <a:p>
                      <a:pPr algn="ctr"/>
                      <a:r>
                        <a:rPr lang="en-US" dirty="0"/>
                        <a:t>Unsecured Debt</a:t>
                      </a:r>
                    </a:p>
                  </a:txBody>
                  <a:tcPr/>
                </a:tc>
                <a:extLst>
                  <a:ext uri="{0D108BD9-81ED-4DB2-BD59-A6C34878D82A}">
                    <a16:rowId xmlns:a16="http://schemas.microsoft.com/office/drawing/2014/main" val="2548042966"/>
                  </a:ext>
                </a:extLst>
              </a:tr>
              <a:tr h="665090">
                <a:tc>
                  <a:txBody>
                    <a:bodyPr/>
                    <a:lstStyle/>
                    <a:p>
                      <a:r>
                        <a:rPr lang="en-US" dirty="0"/>
                        <a:t>Mortgage</a:t>
                      </a:r>
                    </a:p>
                  </a:txBody>
                  <a:tcPr/>
                </a:tc>
                <a:tc>
                  <a:txBody>
                    <a:bodyPr/>
                    <a:lstStyle/>
                    <a:p>
                      <a:r>
                        <a:rPr lang="en-US" dirty="0"/>
                        <a:t>Credit and Charge cards </a:t>
                      </a:r>
                    </a:p>
                  </a:txBody>
                  <a:tcPr/>
                </a:tc>
                <a:extLst>
                  <a:ext uri="{0D108BD9-81ED-4DB2-BD59-A6C34878D82A}">
                    <a16:rowId xmlns:a16="http://schemas.microsoft.com/office/drawing/2014/main" val="3943716305"/>
                  </a:ext>
                </a:extLst>
              </a:tr>
              <a:tr h="884926">
                <a:tc>
                  <a:txBody>
                    <a:bodyPr/>
                    <a:lstStyle/>
                    <a:p>
                      <a:r>
                        <a:rPr lang="en-US" dirty="0"/>
                        <a:t>Car</a:t>
                      </a:r>
                    </a:p>
                  </a:txBody>
                  <a:tcPr/>
                </a:tc>
                <a:tc>
                  <a:txBody>
                    <a:bodyPr/>
                    <a:lstStyle/>
                    <a:p>
                      <a:r>
                        <a:rPr lang="en-US" dirty="0"/>
                        <a:t>Legal or</a:t>
                      </a:r>
                      <a:r>
                        <a:rPr lang="en-US" baseline="0" dirty="0"/>
                        <a:t> medical bills</a:t>
                      </a:r>
                      <a:endParaRPr lang="en-US" dirty="0"/>
                    </a:p>
                  </a:txBody>
                  <a:tcPr/>
                </a:tc>
                <a:extLst>
                  <a:ext uri="{0D108BD9-81ED-4DB2-BD59-A6C34878D82A}">
                    <a16:rowId xmlns:a16="http://schemas.microsoft.com/office/drawing/2014/main" val="3294341743"/>
                  </a:ext>
                </a:extLst>
              </a:tr>
              <a:tr h="665090">
                <a:tc>
                  <a:txBody>
                    <a:bodyPr/>
                    <a:lstStyle/>
                    <a:p>
                      <a:r>
                        <a:rPr lang="en-US" dirty="0"/>
                        <a:t>Loans secured by household</a:t>
                      </a:r>
                      <a:r>
                        <a:rPr lang="en-US" baseline="0" dirty="0"/>
                        <a:t> golds</a:t>
                      </a:r>
                      <a:endParaRPr lang="en-US" dirty="0"/>
                    </a:p>
                  </a:txBody>
                  <a:tcPr/>
                </a:tc>
                <a:tc>
                  <a:txBody>
                    <a:bodyPr/>
                    <a:lstStyle/>
                    <a:p>
                      <a:r>
                        <a:rPr lang="en-US" dirty="0"/>
                        <a:t>Loans</a:t>
                      </a:r>
                      <a:r>
                        <a:rPr lang="en-US" baseline="0" dirty="0"/>
                        <a:t> from friends or relatives </a:t>
                      </a:r>
                      <a:endParaRPr lang="en-US" dirty="0"/>
                    </a:p>
                  </a:txBody>
                  <a:tcPr/>
                </a:tc>
                <a:extLst>
                  <a:ext uri="{0D108BD9-81ED-4DB2-BD59-A6C34878D82A}">
                    <a16:rowId xmlns:a16="http://schemas.microsoft.com/office/drawing/2014/main" val="361750720"/>
                  </a:ext>
                </a:extLst>
              </a:tr>
              <a:tr h="665090">
                <a:tc>
                  <a:txBody>
                    <a:bodyPr/>
                    <a:lstStyle/>
                    <a:p>
                      <a:endParaRPr lang="en-US" dirty="0"/>
                    </a:p>
                  </a:txBody>
                  <a:tcPr/>
                </a:tc>
                <a:tc>
                  <a:txBody>
                    <a:bodyPr/>
                    <a:lstStyle/>
                    <a:p>
                      <a:r>
                        <a:rPr lang="en-US" dirty="0"/>
                        <a:t>Department store</a:t>
                      </a:r>
                      <a:r>
                        <a:rPr lang="en-US" baseline="0" dirty="0"/>
                        <a:t> and gasoline cards*</a:t>
                      </a:r>
                      <a:endParaRPr lang="en-US" dirty="0"/>
                    </a:p>
                  </a:txBody>
                  <a:tcPr/>
                </a:tc>
                <a:extLst>
                  <a:ext uri="{0D108BD9-81ED-4DB2-BD59-A6C34878D82A}">
                    <a16:rowId xmlns:a16="http://schemas.microsoft.com/office/drawing/2014/main" val="3833295313"/>
                  </a:ext>
                </a:extLst>
              </a:tr>
            </a:tbl>
          </a:graphicData>
        </a:graphic>
      </p:graphicFrame>
    </p:spTree>
    <p:extLst>
      <p:ext uri="{BB962C8B-B14F-4D97-AF65-F5344CB8AC3E}">
        <p14:creationId xmlns:p14="http://schemas.microsoft.com/office/powerpoint/2010/main" val="2746970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mments on Daily Expenses Worksheet Printabl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15291"/>
            <a:ext cx="4068715" cy="5366428"/>
          </a:xfrm>
        </p:spPr>
      </p:pic>
      <p:sp>
        <p:nvSpPr>
          <p:cNvPr id="2" name="Title 1"/>
          <p:cNvSpPr>
            <a:spLocks noGrp="1"/>
          </p:cNvSpPr>
          <p:nvPr>
            <p:ph type="title"/>
          </p:nvPr>
        </p:nvSpPr>
        <p:spPr/>
        <p:txBody>
          <a:bodyPr/>
          <a:lstStyle/>
          <a:p>
            <a:pPr algn="ctr"/>
            <a:r>
              <a:rPr lang="en-US" dirty="0"/>
              <a:t>Prioritizing Debt</a:t>
            </a:r>
          </a:p>
        </p:txBody>
      </p:sp>
      <p:pic>
        <p:nvPicPr>
          <p:cNvPr id="9" name="Picture 8" descr="Sell Your Crap, &lt;strong&gt;Pay&lt;/strong&gt; &lt;strong&gt;Off&lt;/strong&gt; Your &lt;strong&gt;Debt&lt;/strong&gt;, And Do What You Love! This Makes I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695" y="2056449"/>
            <a:ext cx="3850230" cy="2554742"/>
          </a:xfrm>
          <a:prstGeom prst="rect">
            <a:avLst/>
          </a:prstGeom>
        </p:spPr>
      </p:pic>
      <p:pic>
        <p:nvPicPr>
          <p:cNvPr id="10" name="Picture 9" descr="個人信用卡申辦剪卡調額記錄心得總覽 @ 符碼記憶"/>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9431" y="2056448"/>
            <a:ext cx="4108634" cy="3126526"/>
          </a:xfrm>
          <a:prstGeom prst="rect">
            <a:avLst/>
          </a:prstGeom>
        </p:spPr>
      </p:pic>
    </p:spTree>
    <p:extLst>
      <p:ext uri="{BB962C8B-B14F-4D97-AF65-F5344CB8AC3E}">
        <p14:creationId xmlns:p14="http://schemas.microsoft.com/office/powerpoint/2010/main" val="3975822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455</Words>
  <Application>Microsoft Office PowerPoint</Application>
  <PresentationFormat>Widescreen</PresentationFormat>
  <Paragraphs>59</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Crime Victims’ Rights in Consumer Law </vt:lpstr>
      <vt:lpstr>Consumer Law</vt:lpstr>
      <vt:lpstr>Having a family </vt:lpstr>
      <vt:lpstr>Owning a home </vt:lpstr>
      <vt:lpstr>Buying a car</vt:lpstr>
      <vt:lpstr>Improving access to credit </vt:lpstr>
      <vt:lpstr>Washington State Supreme Court Civil Legal Needs Study Update  2015</vt:lpstr>
      <vt:lpstr>Stacked Debt </vt:lpstr>
      <vt:lpstr>Prioritizing Debt</vt:lpstr>
      <vt:lpstr>Credit Reports</vt:lpstr>
      <vt:lpstr>Debt Collection </vt:lpstr>
      <vt:lpstr>Scams </vt:lpstr>
      <vt:lpstr>Resources </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Victims’ Rights in Consumer Law</dc:title>
  <dc:creator>Board of Directors</dc:creator>
  <cp:lastModifiedBy>Boales, Dana (OCLA)</cp:lastModifiedBy>
  <cp:revision>12</cp:revision>
  <dcterms:created xsi:type="dcterms:W3CDTF">2017-03-14T16:43:28Z</dcterms:created>
  <dcterms:modified xsi:type="dcterms:W3CDTF">2021-07-01T05:19:57Z</dcterms:modified>
</cp:coreProperties>
</file>