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1" r:id="rId4"/>
  </p:sldMasterIdLst>
  <p:sldIdLst>
    <p:sldId id="292" r:id="rId5"/>
    <p:sldId id="266" r:id="rId6"/>
    <p:sldId id="265" r:id="rId7"/>
    <p:sldId id="267" r:id="rId8"/>
    <p:sldId id="288" r:id="rId9"/>
    <p:sldId id="268" r:id="rId10"/>
    <p:sldId id="289" r:id="rId11"/>
    <p:sldId id="290" r:id="rId12"/>
    <p:sldId id="297" r:id="rId13"/>
    <p:sldId id="294" r:id="rId14"/>
    <p:sldId id="295" r:id="rId15"/>
    <p:sldId id="270" r:id="rId16"/>
    <p:sldId id="296" r:id="rId17"/>
    <p:sldId id="298" r:id="rId18"/>
    <p:sldId id="271" r:id="rId19"/>
    <p:sldId id="272" r:id="rId20"/>
    <p:sldId id="273" r:id="rId21"/>
    <p:sldId id="285" r:id="rId22"/>
    <p:sldId id="299" r:id="rId23"/>
    <p:sldId id="277" r:id="rId24"/>
    <p:sldId id="300" r:id="rId25"/>
    <p:sldId id="279" r:id="rId26"/>
    <p:sldId id="29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2C01B3-89A5-48F6-9F36-B6A489975179}" v="13" dt="2023-05-19T22:43:56.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5" d="100"/>
          <a:sy n="65" d="100"/>
        </p:scale>
        <p:origin x="72" y="10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122F8A-EF60-4DD9-AC78-B579A23613F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3AC3431-A7AE-4358-90B6-E93D717D00AA}">
      <dgm:prSet phldrT="[Text]"/>
      <dgm:spPr/>
      <dgm:t>
        <a:bodyPr/>
        <a:lstStyle/>
        <a:p>
          <a:r>
            <a:rPr lang="en-US" dirty="0"/>
            <a:t>1</a:t>
          </a:r>
        </a:p>
      </dgm:t>
    </dgm:pt>
    <dgm:pt modelId="{CC5E5ED4-012F-40FF-A0CD-45EF9A8C991C}" type="parTrans" cxnId="{EA8BF068-42FF-442E-86C1-BD2C727958C5}">
      <dgm:prSet/>
      <dgm:spPr/>
      <dgm:t>
        <a:bodyPr/>
        <a:lstStyle/>
        <a:p>
          <a:endParaRPr lang="en-US"/>
        </a:p>
      </dgm:t>
    </dgm:pt>
    <dgm:pt modelId="{48ECF7DF-5A5E-4B38-AD65-2A6EE0501CF6}" type="sibTrans" cxnId="{EA8BF068-42FF-442E-86C1-BD2C727958C5}">
      <dgm:prSet/>
      <dgm:spPr/>
      <dgm:t>
        <a:bodyPr/>
        <a:lstStyle/>
        <a:p>
          <a:endParaRPr lang="en-US"/>
        </a:p>
      </dgm:t>
    </dgm:pt>
    <dgm:pt modelId="{D273E121-9D49-4609-97D4-68A874E0B58C}">
      <dgm:prSet phldrT="[Text]"/>
      <dgm:spPr/>
      <dgm:t>
        <a:bodyPr/>
        <a:lstStyle/>
        <a:p>
          <a:r>
            <a:rPr lang="en-US" dirty="0">
              <a:solidFill>
                <a:schemeClr val="bg1"/>
              </a:solidFill>
            </a:rPr>
            <a:t>Imminent physical harm due to child abuse or neglect </a:t>
          </a:r>
        </a:p>
      </dgm:t>
    </dgm:pt>
    <dgm:pt modelId="{7AC053E5-3F4D-4D40-B166-13ECC3002C3A}" type="parTrans" cxnId="{4693687B-D067-4BA5-89F7-09101B8B2482}">
      <dgm:prSet/>
      <dgm:spPr/>
      <dgm:t>
        <a:bodyPr/>
        <a:lstStyle/>
        <a:p>
          <a:endParaRPr lang="en-US"/>
        </a:p>
      </dgm:t>
    </dgm:pt>
    <dgm:pt modelId="{A632D3A9-3A66-4AF6-9C7D-267346010649}" type="sibTrans" cxnId="{4693687B-D067-4BA5-89F7-09101B8B2482}">
      <dgm:prSet/>
      <dgm:spPr/>
      <dgm:t>
        <a:bodyPr/>
        <a:lstStyle/>
        <a:p>
          <a:endParaRPr lang="en-US"/>
        </a:p>
      </dgm:t>
    </dgm:pt>
    <dgm:pt modelId="{68D36D0D-0B27-4D80-A45F-BFFD6A2A336E}">
      <dgm:prSet phldrT="[Text]"/>
      <dgm:spPr/>
      <dgm:t>
        <a:bodyPr/>
        <a:lstStyle/>
        <a:p>
          <a:r>
            <a:rPr lang="en-US" dirty="0"/>
            <a:t>2</a:t>
          </a:r>
        </a:p>
      </dgm:t>
    </dgm:pt>
    <dgm:pt modelId="{9DE9AA19-8878-463F-A1BA-5D14EEEF21D4}" type="parTrans" cxnId="{79A1435B-0543-4196-884A-C68E43C10E9F}">
      <dgm:prSet/>
      <dgm:spPr/>
      <dgm:t>
        <a:bodyPr/>
        <a:lstStyle/>
        <a:p>
          <a:endParaRPr lang="en-US"/>
        </a:p>
      </dgm:t>
    </dgm:pt>
    <dgm:pt modelId="{66E27C07-BA6B-4FF7-BF90-5EFDE2267E1C}" type="sibTrans" cxnId="{79A1435B-0543-4196-884A-C68E43C10E9F}">
      <dgm:prSet/>
      <dgm:spPr/>
      <dgm:t>
        <a:bodyPr/>
        <a:lstStyle/>
        <a:p>
          <a:endParaRPr lang="en-US"/>
        </a:p>
      </dgm:t>
    </dgm:pt>
    <dgm:pt modelId="{D949DBF5-525F-4A2A-AE57-035AF4111E0E}">
      <dgm:prSet phldrT="[Text]"/>
      <dgm:spPr/>
      <dgm:t>
        <a:bodyPr/>
        <a:lstStyle/>
        <a:p>
          <a:r>
            <a:rPr lang="en-US" dirty="0">
              <a:solidFill>
                <a:schemeClr val="bg1"/>
              </a:solidFill>
            </a:rPr>
            <a:t>causal relationship between particular conditions in home and imminent physical harm to child; </a:t>
          </a:r>
          <a:endParaRPr lang="en-US" dirty="0"/>
        </a:p>
      </dgm:t>
    </dgm:pt>
    <dgm:pt modelId="{AE35A4B0-7EA7-4C4D-B060-3B241E1AD75B}" type="parTrans" cxnId="{14674861-17E5-49A3-9533-3EA059AF95F9}">
      <dgm:prSet/>
      <dgm:spPr/>
      <dgm:t>
        <a:bodyPr/>
        <a:lstStyle/>
        <a:p>
          <a:endParaRPr lang="en-US"/>
        </a:p>
      </dgm:t>
    </dgm:pt>
    <dgm:pt modelId="{5481B32E-C1F1-4533-827A-942096FB3880}" type="sibTrans" cxnId="{14674861-17E5-49A3-9533-3EA059AF95F9}">
      <dgm:prSet/>
      <dgm:spPr/>
      <dgm:t>
        <a:bodyPr/>
        <a:lstStyle/>
        <a:p>
          <a:endParaRPr lang="en-US"/>
        </a:p>
      </dgm:t>
    </dgm:pt>
    <dgm:pt modelId="{931CFD82-93D1-4DFE-A87B-0D84928AFAEF}">
      <dgm:prSet phldrT="[Text]"/>
      <dgm:spPr/>
      <dgm:t>
        <a:bodyPr/>
        <a:lstStyle/>
        <a:p>
          <a:r>
            <a:rPr lang="en-US" dirty="0"/>
            <a:t>3</a:t>
          </a:r>
        </a:p>
      </dgm:t>
    </dgm:pt>
    <dgm:pt modelId="{36FFBAC9-2D49-4EB3-82CB-DDE0B734F1F0}" type="parTrans" cxnId="{4D3D9B1A-B101-499C-9FD2-42FB82107104}">
      <dgm:prSet/>
      <dgm:spPr/>
      <dgm:t>
        <a:bodyPr/>
        <a:lstStyle/>
        <a:p>
          <a:endParaRPr lang="en-US"/>
        </a:p>
      </dgm:t>
    </dgm:pt>
    <dgm:pt modelId="{5AE0AB0F-525C-4474-AC02-F6297021793C}" type="sibTrans" cxnId="{4D3D9B1A-B101-499C-9FD2-42FB82107104}">
      <dgm:prSet/>
      <dgm:spPr/>
      <dgm:t>
        <a:bodyPr/>
        <a:lstStyle/>
        <a:p>
          <a:endParaRPr lang="en-US"/>
        </a:p>
      </dgm:t>
    </dgm:pt>
    <dgm:pt modelId="{0AA6121B-43BE-4E7E-AAC3-9BA6D2018C23}">
      <dgm:prSet phldrT="[Text]"/>
      <dgm:spPr/>
      <dgm:t>
        <a:bodyPr/>
        <a:lstStyle/>
        <a:p>
          <a:r>
            <a:rPr lang="en-US" dirty="0">
              <a:solidFill>
                <a:schemeClr val="bg1"/>
              </a:solidFill>
            </a:rPr>
            <a:t>Contrary to welfare to return/remain home</a:t>
          </a:r>
          <a:r>
            <a:rPr lang="en-US" dirty="0"/>
            <a:t>;</a:t>
          </a:r>
          <a:endParaRPr lang="en-US" dirty="0">
            <a:solidFill>
              <a:schemeClr val="bg1"/>
            </a:solidFill>
          </a:endParaRPr>
        </a:p>
      </dgm:t>
    </dgm:pt>
    <dgm:pt modelId="{7BA4479C-412B-4C92-B1DD-C7C6E5809D02}" type="parTrans" cxnId="{33CA5126-D906-487C-9524-A8A22DA90DA7}">
      <dgm:prSet/>
      <dgm:spPr/>
      <dgm:t>
        <a:bodyPr/>
        <a:lstStyle/>
        <a:p>
          <a:endParaRPr lang="en-US"/>
        </a:p>
      </dgm:t>
    </dgm:pt>
    <dgm:pt modelId="{BDF011B6-4C38-40BF-A162-8FC446905159}" type="sibTrans" cxnId="{33CA5126-D906-487C-9524-A8A22DA90DA7}">
      <dgm:prSet/>
      <dgm:spPr/>
      <dgm:t>
        <a:bodyPr/>
        <a:lstStyle/>
        <a:p>
          <a:endParaRPr lang="en-US"/>
        </a:p>
      </dgm:t>
    </dgm:pt>
    <dgm:pt modelId="{67277C7C-1656-43E1-9585-526CB86BC276}" type="pres">
      <dgm:prSet presAssocID="{A1122F8A-EF60-4DD9-AC78-B579A23613F9}" presName="linearFlow" presStyleCnt="0">
        <dgm:presLayoutVars>
          <dgm:dir/>
          <dgm:animLvl val="lvl"/>
          <dgm:resizeHandles val="exact"/>
        </dgm:presLayoutVars>
      </dgm:prSet>
      <dgm:spPr/>
    </dgm:pt>
    <dgm:pt modelId="{7467035B-693A-46DF-AD14-73B43F008F38}" type="pres">
      <dgm:prSet presAssocID="{33AC3431-A7AE-4358-90B6-E93D717D00AA}" presName="composite" presStyleCnt="0"/>
      <dgm:spPr/>
    </dgm:pt>
    <dgm:pt modelId="{273F0C7D-048C-49CC-8AFE-0FFCE2E3B16D}" type="pres">
      <dgm:prSet presAssocID="{33AC3431-A7AE-4358-90B6-E93D717D00AA}" presName="parentText" presStyleLbl="alignNode1" presStyleIdx="0" presStyleCnt="3">
        <dgm:presLayoutVars>
          <dgm:chMax val="1"/>
          <dgm:bulletEnabled val="1"/>
        </dgm:presLayoutVars>
      </dgm:prSet>
      <dgm:spPr/>
    </dgm:pt>
    <dgm:pt modelId="{3C3B5085-FDE2-44DC-B2D6-D22612CDDE5D}" type="pres">
      <dgm:prSet presAssocID="{33AC3431-A7AE-4358-90B6-E93D717D00AA}" presName="descendantText" presStyleLbl="alignAcc1" presStyleIdx="0" presStyleCnt="3">
        <dgm:presLayoutVars>
          <dgm:bulletEnabled val="1"/>
        </dgm:presLayoutVars>
      </dgm:prSet>
      <dgm:spPr/>
    </dgm:pt>
    <dgm:pt modelId="{548C466E-6539-4AD3-8540-926152099C11}" type="pres">
      <dgm:prSet presAssocID="{48ECF7DF-5A5E-4B38-AD65-2A6EE0501CF6}" presName="sp" presStyleCnt="0"/>
      <dgm:spPr/>
    </dgm:pt>
    <dgm:pt modelId="{7DD57F83-7CEA-4196-A3B4-2FE0D93E52C5}" type="pres">
      <dgm:prSet presAssocID="{68D36D0D-0B27-4D80-A45F-BFFD6A2A336E}" presName="composite" presStyleCnt="0"/>
      <dgm:spPr/>
    </dgm:pt>
    <dgm:pt modelId="{8913E7F5-119C-4955-AC5B-1DFB560001A0}" type="pres">
      <dgm:prSet presAssocID="{68D36D0D-0B27-4D80-A45F-BFFD6A2A336E}" presName="parentText" presStyleLbl="alignNode1" presStyleIdx="1" presStyleCnt="3">
        <dgm:presLayoutVars>
          <dgm:chMax val="1"/>
          <dgm:bulletEnabled val="1"/>
        </dgm:presLayoutVars>
      </dgm:prSet>
      <dgm:spPr/>
    </dgm:pt>
    <dgm:pt modelId="{A74DD360-178F-4EB3-9DFD-6A00D907E86A}" type="pres">
      <dgm:prSet presAssocID="{68D36D0D-0B27-4D80-A45F-BFFD6A2A336E}" presName="descendantText" presStyleLbl="alignAcc1" presStyleIdx="1" presStyleCnt="3">
        <dgm:presLayoutVars>
          <dgm:bulletEnabled val="1"/>
        </dgm:presLayoutVars>
      </dgm:prSet>
      <dgm:spPr/>
    </dgm:pt>
    <dgm:pt modelId="{E9261505-3CCE-401B-9948-72E5F2CBD908}" type="pres">
      <dgm:prSet presAssocID="{66E27C07-BA6B-4FF7-BF90-5EFDE2267E1C}" presName="sp" presStyleCnt="0"/>
      <dgm:spPr/>
    </dgm:pt>
    <dgm:pt modelId="{4DF709CF-09EC-4244-8E5F-19CA29DAADDA}" type="pres">
      <dgm:prSet presAssocID="{931CFD82-93D1-4DFE-A87B-0D84928AFAEF}" presName="composite" presStyleCnt="0"/>
      <dgm:spPr/>
    </dgm:pt>
    <dgm:pt modelId="{1AE925D2-F4D1-4B8C-9151-11412DD7526E}" type="pres">
      <dgm:prSet presAssocID="{931CFD82-93D1-4DFE-A87B-0D84928AFAEF}" presName="parentText" presStyleLbl="alignNode1" presStyleIdx="2" presStyleCnt="3">
        <dgm:presLayoutVars>
          <dgm:chMax val="1"/>
          <dgm:bulletEnabled val="1"/>
        </dgm:presLayoutVars>
      </dgm:prSet>
      <dgm:spPr/>
    </dgm:pt>
    <dgm:pt modelId="{0464131F-EDA6-4261-B328-32B581975CCC}" type="pres">
      <dgm:prSet presAssocID="{931CFD82-93D1-4DFE-A87B-0D84928AFAEF}" presName="descendantText" presStyleLbl="alignAcc1" presStyleIdx="2" presStyleCnt="3">
        <dgm:presLayoutVars>
          <dgm:bulletEnabled val="1"/>
        </dgm:presLayoutVars>
      </dgm:prSet>
      <dgm:spPr/>
    </dgm:pt>
  </dgm:ptLst>
  <dgm:cxnLst>
    <dgm:cxn modelId="{4D3D9B1A-B101-499C-9FD2-42FB82107104}" srcId="{A1122F8A-EF60-4DD9-AC78-B579A23613F9}" destId="{931CFD82-93D1-4DFE-A87B-0D84928AFAEF}" srcOrd="2" destOrd="0" parTransId="{36FFBAC9-2D49-4EB3-82CB-DDE0B734F1F0}" sibTransId="{5AE0AB0F-525C-4474-AC02-F6297021793C}"/>
    <dgm:cxn modelId="{AE693825-1858-4743-A56F-CEB82C5A9430}" type="presOf" srcId="{0AA6121B-43BE-4E7E-AAC3-9BA6D2018C23}" destId="{0464131F-EDA6-4261-B328-32B581975CCC}" srcOrd="0" destOrd="0" presId="urn:microsoft.com/office/officeart/2005/8/layout/chevron2"/>
    <dgm:cxn modelId="{33CA5126-D906-487C-9524-A8A22DA90DA7}" srcId="{931CFD82-93D1-4DFE-A87B-0D84928AFAEF}" destId="{0AA6121B-43BE-4E7E-AAC3-9BA6D2018C23}" srcOrd="0" destOrd="0" parTransId="{7BA4479C-412B-4C92-B1DD-C7C6E5809D02}" sibTransId="{BDF011B6-4C38-40BF-A162-8FC446905159}"/>
    <dgm:cxn modelId="{BAAC2C3E-E0ED-4B3C-AD91-55029DC85D17}" type="presOf" srcId="{D949DBF5-525F-4A2A-AE57-035AF4111E0E}" destId="{A74DD360-178F-4EB3-9DFD-6A00D907E86A}" srcOrd="0" destOrd="0" presId="urn:microsoft.com/office/officeart/2005/8/layout/chevron2"/>
    <dgm:cxn modelId="{79A1435B-0543-4196-884A-C68E43C10E9F}" srcId="{A1122F8A-EF60-4DD9-AC78-B579A23613F9}" destId="{68D36D0D-0B27-4D80-A45F-BFFD6A2A336E}" srcOrd="1" destOrd="0" parTransId="{9DE9AA19-8878-463F-A1BA-5D14EEEF21D4}" sibTransId="{66E27C07-BA6B-4FF7-BF90-5EFDE2267E1C}"/>
    <dgm:cxn modelId="{14674861-17E5-49A3-9533-3EA059AF95F9}" srcId="{68D36D0D-0B27-4D80-A45F-BFFD6A2A336E}" destId="{D949DBF5-525F-4A2A-AE57-035AF4111E0E}" srcOrd="0" destOrd="0" parTransId="{AE35A4B0-7EA7-4C4D-B060-3B241E1AD75B}" sibTransId="{5481B32E-C1F1-4533-827A-942096FB3880}"/>
    <dgm:cxn modelId="{83DC0B42-FE35-4B82-9FC8-58E19FF00822}" type="presOf" srcId="{A1122F8A-EF60-4DD9-AC78-B579A23613F9}" destId="{67277C7C-1656-43E1-9585-526CB86BC276}" srcOrd="0" destOrd="0" presId="urn:microsoft.com/office/officeart/2005/8/layout/chevron2"/>
    <dgm:cxn modelId="{EA8BF068-42FF-442E-86C1-BD2C727958C5}" srcId="{A1122F8A-EF60-4DD9-AC78-B579A23613F9}" destId="{33AC3431-A7AE-4358-90B6-E93D717D00AA}" srcOrd="0" destOrd="0" parTransId="{CC5E5ED4-012F-40FF-A0CD-45EF9A8C991C}" sibTransId="{48ECF7DF-5A5E-4B38-AD65-2A6EE0501CF6}"/>
    <dgm:cxn modelId="{4693687B-D067-4BA5-89F7-09101B8B2482}" srcId="{33AC3431-A7AE-4358-90B6-E93D717D00AA}" destId="{D273E121-9D49-4609-97D4-68A874E0B58C}" srcOrd="0" destOrd="0" parTransId="{7AC053E5-3F4D-4D40-B166-13ECC3002C3A}" sibTransId="{A632D3A9-3A66-4AF6-9C7D-267346010649}"/>
    <dgm:cxn modelId="{1B4A3E7D-35DD-4928-A808-E7843F0981E8}" type="presOf" srcId="{33AC3431-A7AE-4358-90B6-E93D717D00AA}" destId="{273F0C7D-048C-49CC-8AFE-0FFCE2E3B16D}" srcOrd="0" destOrd="0" presId="urn:microsoft.com/office/officeart/2005/8/layout/chevron2"/>
    <dgm:cxn modelId="{15725E89-D0D8-4F0A-873D-DABB747947D8}" type="presOf" srcId="{68D36D0D-0B27-4D80-A45F-BFFD6A2A336E}" destId="{8913E7F5-119C-4955-AC5B-1DFB560001A0}" srcOrd="0" destOrd="0" presId="urn:microsoft.com/office/officeart/2005/8/layout/chevron2"/>
    <dgm:cxn modelId="{BA353EDA-EA91-42C6-A511-CA7DE169FB12}" type="presOf" srcId="{D273E121-9D49-4609-97D4-68A874E0B58C}" destId="{3C3B5085-FDE2-44DC-B2D6-D22612CDDE5D}" srcOrd="0" destOrd="0" presId="urn:microsoft.com/office/officeart/2005/8/layout/chevron2"/>
    <dgm:cxn modelId="{4C6427F5-DCBC-486D-B48E-C1AA80254E1E}" type="presOf" srcId="{931CFD82-93D1-4DFE-A87B-0D84928AFAEF}" destId="{1AE925D2-F4D1-4B8C-9151-11412DD7526E}" srcOrd="0" destOrd="0" presId="urn:microsoft.com/office/officeart/2005/8/layout/chevron2"/>
    <dgm:cxn modelId="{FE2940F6-2BC0-4DCB-89C0-ACDBB00BF582}" type="presParOf" srcId="{67277C7C-1656-43E1-9585-526CB86BC276}" destId="{7467035B-693A-46DF-AD14-73B43F008F38}" srcOrd="0" destOrd="0" presId="urn:microsoft.com/office/officeart/2005/8/layout/chevron2"/>
    <dgm:cxn modelId="{DFE920B6-3CB0-4C28-ADB8-4F7B8C6C5B64}" type="presParOf" srcId="{7467035B-693A-46DF-AD14-73B43F008F38}" destId="{273F0C7D-048C-49CC-8AFE-0FFCE2E3B16D}" srcOrd="0" destOrd="0" presId="urn:microsoft.com/office/officeart/2005/8/layout/chevron2"/>
    <dgm:cxn modelId="{95B03514-84AA-453F-8FEF-4FE87AB57EA3}" type="presParOf" srcId="{7467035B-693A-46DF-AD14-73B43F008F38}" destId="{3C3B5085-FDE2-44DC-B2D6-D22612CDDE5D}" srcOrd="1" destOrd="0" presId="urn:microsoft.com/office/officeart/2005/8/layout/chevron2"/>
    <dgm:cxn modelId="{4F491360-A877-4C52-BA78-58BC3F220AB4}" type="presParOf" srcId="{67277C7C-1656-43E1-9585-526CB86BC276}" destId="{548C466E-6539-4AD3-8540-926152099C11}" srcOrd="1" destOrd="0" presId="urn:microsoft.com/office/officeart/2005/8/layout/chevron2"/>
    <dgm:cxn modelId="{03954DEB-C2DA-4F40-A996-CA45B61B9433}" type="presParOf" srcId="{67277C7C-1656-43E1-9585-526CB86BC276}" destId="{7DD57F83-7CEA-4196-A3B4-2FE0D93E52C5}" srcOrd="2" destOrd="0" presId="urn:microsoft.com/office/officeart/2005/8/layout/chevron2"/>
    <dgm:cxn modelId="{7B75030C-D244-4AF4-9623-4E7BE45DC299}" type="presParOf" srcId="{7DD57F83-7CEA-4196-A3B4-2FE0D93E52C5}" destId="{8913E7F5-119C-4955-AC5B-1DFB560001A0}" srcOrd="0" destOrd="0" presId="urn:microsoft.com/office/officeart/2005/8/layout/chevron2"/>
    <dgm:cxn modelId="{55A621CD-E9FD-44F8-87AC-B4225C7E9F95}" type="presParOf" srcId="{7DD57F83-7CEA-4196-A3B4-2FE0D93E52C5}" destId="{A74DD360-178F-4EB3-9DFD-6A00D907E86A}" srcOrd="1" destOrd="0" presId="urn:microsoft.com/office/officeart/2005/8/layout/chevron2"/>
    <dgm:cxn modelId="{B9708565-F4E9-49CF-933F-1D451C3FACC7}" type="presParOf" srcId="{67277C7C-1656-43E1-9585-526CB86BC276}" destId="{E9261505-3CCE-401B-9948-72E5F2CBD908}" srcOrd="3" destOrd="0" presId="urn:microsoft.com/office/officeart/2005/8/layout/chevron2"/>
    <dgm:cxn modelId="{1DDFE124-612A-4C44-88AA-A2E43E3C4A23}" type="presParOf" srcId="{67277C7C-1656-43E1-9585-526CB86BC276}" destId="{4DF709CF-09EC-4244-8E5F-19CA29DAADDA}" srcOrd="4" destOrd="0" presId="urn:microsoft.com/office/officeart/2005/8/layout/chevron2"/>
    <dgm:cxn modelId="{A1D9393D-7914-4F09-83DA-A412431923CA}" type="presParOf" srcId="{4DF709CF-09EC-4244-8E5F-19CA29DAADDA}" destId="{1AE925D2-F4D1-4B8C-9151-11412DD7526E}" srcOrd="0" destOrd="0" presId="urn:microsoft.com/office/officeart/2005/8/layout/chevron2"/>
    <dgm:cxn modelId="{92CB8373-457B-45F3-A9AA-24CE3856073C}" type="presParOf" srcId="{4DF709CF-09EC-4244-8E5F-19CA29DAADDA}" destId="{0464131F-EDA6-4261-B328-32B581975CC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122F8A-EF60-4DD9-AC78-B579A23613F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3AC3431-A7AE-4358-90B6-E93D717D00AA}">
      <dgm:prSet phldrT="[Text]"/>
      <dgm:spPr/>
      <dgm:t>
        <a:bodyPr/>
        <a:lstStyle/>
        <a:p>
          <a:r>
            <a:rPr lang="en-US" dirty="0"/>
            <a:t>4</a:t>
          </a:r>
        </a:p>
      </dgm:t>
    </dgm:pt>
    <dgm:pt modelId="{CC5E5ED4-012F-40FF-A0CD-45EF9A8C991C}" type="parTrans" cxnId="{EA8BF068-42FF-442E-86C1-BD2C727958C5}">
      <dgm:prSet/>
      <dgm:spPr/>
      <dgm:t>
        <a:bodyPr/>
        <a:lstStyle/>
        <a:p>
          <a:endParaRPr lang="en-US"/>
        </a:p>
      </dgm:t>
    </dgm:pt>
    <dgm:pt modelId="{48ECF7DF-5A5E-4B38-AD65-2A6EE0501CF6}" type="sibTrans" cxnId="{EA8BF068-42FF-442E-86C1-BD2C727958C5}">
      <dgm:prSet/>
      <dgm:spPr/>
      <dgm:t>
        <a:bodyPr/>
        <a:lstStyle/>
        <a:p>
          <a:endParaRPr lang="en-US"/>
        </a:p>
      </dgm:t>
    </dgm:pt>
    <dgm:pt modelId="{D273E121-9D49-4609-97D4-68A874E0B58C}">
      <dgm:prSet phldrT="[Text]"/>
      <dgm:spPr/>
      <dgm:t>
        <a:bodyPr/>
        <a:lstStyle/>
        <a:p>
          <a:r>
            <a:rPr lang="en-US" dirty="0">
              <a:solidFill>
                <a:schemeClr val="bg1"/>
              </a:solidFill>
            </a:rPr>
            <a:t>Imminent physical harm outweighs harm of removal</a:t>
          </a:r>
          <a:r>
            <a:rPr lang="en-US" dirty="0"/>
            <a:t>;</a:t>
          </a:r>
          <a:endParaRPr lang="en-US" dirty="0">
            <a:solidFill>
              <a:schemeClr val="bg1"/>
            </a:solidFill>
          </a:endParaRPr>
        </a:p>
      </dgm:t>
    </dgm:pt>
    <dgm:pt modelId="{7AC053E5-3F4D-4D40-B166-13ECC3002C3A}" type="parTrans" cxnId="{4693687B-D067-4BA5-89F7-09101B8B2482}">
      <dgm:prSet/>
      <dgm:spPr/>
      <dgm:t>
        <a:bodyPr/>
        <a:lstStyle/>
        <a:p>
          <a:endParaRPr lang="en-US"/>
        </a:p>
      </dgm:t>
    </dgm:pt>
    <dgm:pt modelId="{A632D3A9-3A66-4AF6-9C7D-267346010649}" type="sibTrans" cxnId="{4693687B-D067-4BA5-89F7-09101B8B2482}">
      <dgm:prSet/>
      <dgm:spPr/>
      <dgm:t>
        <a:bodyPr/>
        <a:lstStyle/>
        <a:p>
          <a:endParaRPr lang="en-US"/>
        </a:p>
      </dgm:t>
    </dgm:pt>
    <dgm:pt modelId="{68D36D0D-0B27-4D80-A45F-BFFD6A2A336E}">
      <dgm:prSet phldrT="[Text]"/>
      <dgm:spPr/>
      <dgm:t>
        <a:bodyPr/>
        <a:lstStyle/>
        <a:p>
          <a:r>
            <a:rPr lang="en-US" dirty="0"/>
            <a:t>5</a:t>
          </a:r>
        </a:p>
      </dgm:t>
    </dgm:pt>
    <dgm:pt modelId="{9DE9AA19-8878-463F-A1BA-5D14EEEF21D4}" type="parTrans" cxnId="{79A1435B-0543-4196-884A-C68E43C10E9F}">
      <dgm:prSet/>
      <dgm:spPr/>
      <dgm:t>
        <a:bodyPr/>
        <a:lstStyle/>
        <a:p>
          <a:endParaRPr lang="en-US"/>
        </a:p>
      </dgm:t>
    </dgm:pt>
    <dgm:pt modelId="{66E27C07-BA6B-4FF7-BF90-5EFDE2267E1C}" type="sibTrans" cxnId="{79A1435B-0543-4196-884A-C68E43C10E9F}">
      <dgm:prSet/>
      <dgm:spPr/>
      <dgm:t>
        <a:bodyPr/>
        <a:lstStyle/>
        <a:p>
          <a:endParaRPr lang="en-US"/>
        </a:p>
      </dgm:t>
    </dgm:pt>
    <dgm:pt modelId="{D949DBF5-525F-4A2A-AE57-035AF4111E0E}">
      <dgm:prSet phldrT="[Text]"/>
      <dgm:spPr/>
      <dgm:t>
        <a:bodyPr/>
        <a:lstStyle/>
        <a:p>
          <a:r>
            <a:rPr lang="en-US" dirty="0">
              <a:solidFill>
                <a:schemeClr val="bg1"/>
              </a:solidFill>
            </a:rPr>
            <a:t>Whether participation by parent in prevention services would prevent/eliminate need for removal;</a:t>
          </a:r>
          <a:endParaRPr lang="en-US" dirty="0"/>
        </a:p>
      </dgm:t>
    </dgm:pt>
    <dgm:pt modelId="{AE35A4B0-7EA7-4C4D-B060-3B241E1AD75B}" type="parTrans" cxnId="{14674861-17E5-49A3-9533-3EA059AF95F9}">
      <dgm:prSet/>
      <dgm:spPr/>
      <dgm:t>
        <a:bodyPr/>
        <a:lstStyle/>
        <a:p>
          <a:endParaRPr lang="en-US"/>
        </a:p>
      </dgm:t>
    </dgm:pt>
    <dgm:pt modelId="{5481B32E-C1F1-4533-827A-942096FB3880}" type="sibTrans" cxnId="{14674861-17E5-49A3-9533-3EA059AF95F9}">
      <dgm:prSet/>
      <dgm:spPr/>
      <dgm:t>
        <a:bodyPr/>
        <a:lstStyle/>
        <a:p>
          <a:endParaRPr lang="en-US"/>
        </a:p>
      </dgm:t>
    </dgm:pt>
    <dgm:pt modelId="{931CFD82-93D1-4DFE-A87B-0D84928AFAEF}">
      <dgm:prSet phldrT="[Text]"/>
      <dgm:spPr/>
      <dgm:t>
        <a:bodyPr/>
        <a:lstStyle/>
        <a:p>
          <a:r>
            <a:rPr lang="en-US" dirty="0"/>
            <a:t>6</a:t>
          </a:r>
        </a:p>
      </dgm:t>
    </dgm:pt>
    <dgm:pt modelId="{36FFBAC9-2D49-4EB3-82CB-DDE0B734F1F0}" type="parTrans" cxnId="{4D3D9B1A-B101-499C-9FD2-42FB82107104}">
      <dgm:prSet/>
      <dgm:spPr/>
      <dgm:t>
        <a:bodyPr/>
        <a:lstStyle/>
        <a:p>
          <a:endParaRPr lang="en-US"/>
        </a:p>
      </dgm:t>
    </dgm:pt>
    <dgm:pt modelId="{5AE0AB0F-525C-4474-AC02-F6297021793C}" type="sibTrans" cxnId="{4D3D9B1A-B101-499C-9FD2-42FB82107104}">
      <dgm:prSet/>
      <dgm:spPr/>
      <dgm:t>
        <a:bodyPr/>
        <a:lstStyle/>
        <a:p>
          <a:endParaRPr lang="en-US"/>
        </a:p>
      </dgm:t>
    </dgm:pt>
    <dgm:pt modelId="{0AA6121B-43BE-4E7E-AAC3-9BA6D2018C23}">
      <dgm:prSet phldrT="[Text]"/>
      <dgm:spPr/>
      <dgm:t>
        <a:bodyPr/>
        <a:lstStyle/>
        <a:p>
          <a:r>
            <a:rPr lang="en-US" dirty="0">
              <a:solidFill>
                <a:schemeClr val="bg1"/>
              </a:solidFill>
            </a:rPr>
            <a:t>Parent agrees to participate in prevention services.</a:t>
          </a:r>
        </a:p>
      </dgm:t>
    </dgm:pt>
    <dgm:pt modelId="{7BA4479C-412B-4C92-B1DD-C7C6E5809D02}" type="parTrans" cxnId="{33CA5126-D906-487C-9524-A8A22DA90DA7}">
      <dgm:prSet/>
      <dgm:spPr/>
      <dgm:t>
        <a:bodyPr/>
        <a:lstStyle/>
        <a:p>
          <a:endParaRPr lang="en-US"/>
        </a:p>
      </dgm:t>
    </dgm:pt>
    <dgm:pt modelId="{BDF011B6-4C38-40BF-A162-8FC446905159}" type="sibTrans" cxnId="{33CA5126-D906-487C-9524-A8A22DA90DA7}">
      <dgm:prSet/>
      <dgm:spPr/>
      <dgm:t>
        <a:bodyPr/>
        <a:lstStyle/>
        <a:p>
          <a:endParaRPr lang="en-US"/>
        </a:p>
      </dgm:t>
    </dgm:pt>
    <dgm:pt modelId="{67277C7C-1656-43E1-9585-526CB86BC276}" type="pres">
      <dgm:prSet presAssocID="{A1122F8A-EF60-4DD9-AC78-B579A23613F9}" presName="linearFlow" presStyleCnt="0">
        <dgm:presLayoutVars>
          <dgm:dir/>
          <dgm:animLvl val="lvl"/>
          <dgm:resizeHandles val="exact"/>
        </dgm:presLayoutVars>
      </dgm:prSet>
      <dgm:spPr/>
    </dgm:pt>
    <dgm:pt modelId="{7467035B-693A-46DF-AD14-73B43F008F38}" type="pres">
      <dgm:prSet presAssocID="{33AC3431-A7AE-4358-90B6-E93D717D00AA}" presName="composite" presStyleCnt="0"/>
      <dgm:spPr/>
    </dgm:pt>
    <dgm:pt modelId="{273F0C7D-048C-49CC-8AFE-0FFCE2E3B16D}" type="pres">
      <dgm:prSet presAssocID="{33AC3431-A7AE-4358-90B6-E93D717D00AA}" presName="parentText" presStyleLbl="alignNode1" presStyleIdx="0" presStyleCnt="3">
        <dgm:presLayoutVars>
          <dgm:chMax val="1"/>
          <dgm:bulletEnabled val="1"/>
        </dgm:presLayoutVars>
      </dgm:prSet>
      <dgm:spPr/>
    </dgm:pt>
    <dgm:pt modelId="{3C3B5085-FDE2-44DC-B2D6-D22612CDDE5D}" type="pres">
      <dgm:prSet presAssocID="{33AC3431-A7AE-4358-90B6-E93D717D00AA}" presName="descendantText" presStyleLbl="alignAcc1" presStyleIdx="0" presStyleCnt="3">
        <dgm:presLayoutVars>
          <dgm:bulletEnabled val="1"/>
        </dgm:presLayoutVars>
      </dgm:prSet>
      <dgm:spPr/>
    </dgm:pt>
    <dgm:pt modelId="{548C466E-6539-4AD3-8540-926152099C11}" type="pres">
      <dgm:prSet presAssocID="{48ECF7DF-5A5E-4B38-AD65-2A6EE0501CF6}" presName="sp" presStyleCnt="0"/>
      <dgm:spPr/>
    </dgm:pt>
    <dgm:pt modelId="{7DD57F83-7CEA-4196-A3B4-2FE0D93E52C5}" type="pres">
      <dgm:prSet presAssocID="{68D36D0D-0B27-4D80-A45F-BFFD6A2A336E}" presName="composite" presStyleCnt="0"/>
      <dgm:spPr/>
    </dgm:pt>
    <dgm:pt modelId="{8913E7F5-119C-4955-AC5B-1DFB560001A0}" type="pres">
      <dgm:prSet presAssocID="{68D36D0D-0B27-4D80-A45F-BFFD6A2A336E}" presName="parentText" presStyleLbl="alignNode1" presStyleIdx="1" presStyleCnt="3">
        <dgm:presLayoutVars>
          <dgm:chMax val="1"/>
          <dgm:bulletEnabled val="1"/>
        </dgm:presLayoutVars>
      </dgm:prSet>
      <dgm:spPr/>
    </dgm:pt>
    <dgm:pt modelId="{A74DD360-178F-4EB3-9DFD-6A00D907E86A}" type="pres">
      <dgm:prSet presAssocID="{68D36D0D-0B27-4D80-A45F-BFFD6A2A336E}" presName="descendantText" presStyleLbl="alignAcc1" presStyleIdx="1" presStyleCnt="3">
        <dgm:presLayoutVars>
          <dgm:bulletEnabled val="1"/>
        </dgm:presLayoutVars>
      </dgm:prSet>
      <dgm:spPr/>
    </dgm:pt>
    <dgm:pt modelId="{E9261505-3CCE-401B-9948-72E5F2CBD908}" type="pres">
      <dgm:prSet presAssocID="{66E27C07-BA6B-4FF7-BF90-5EFDE2267E1C}" presName="sp" presStyleCnt="0"/>
      <dgm:spPr/>
    </dgm:pt>
    <dgm:pt modelId="{4DF709CF-09EC-4244-8E5F-19CA29DAADDA}" type="pres">
      <dgm:prSet presAssocID="{931CFD82-93D1-4DFE-A87B-0D84928AFAEF}" presName="composite" presStyleCnt="0"/>
      <dgm:spPr/>
    </dgm:pt>
    <dgm:pt modelId="{1AE925D2-F4D1-4B8C-9151-11412DD7526E}" type="pres">
      <dgm:prSet presAssocID="{931CFD82-93D1-4DFE-A87B-0D84928AFAEF}" presName="parentText" presStyleLbl="alignNode1" presStyleIdx="2" presStyleCnt="3">
        <dgm:presLayoutVars>
          <dgm:chMax val="1"/>
          <dgm:bulletEnabled val="1"/>
        </dgm:presLayoutVars>
      </dgm:prSet>
      <dgm:spPr/>
    </dgm:pt>
    <dgm:pt modelId="{0464131F-EDA6-4261-B328-32B581975CCC}" type="pres">
      <dgm:prSet presAssocID="{931CFD82-93D1-4DFE-A87B-0D84928AFAEF}" presName="descendantText" presStyleLbl="alignAcc1" presStyleIdx="2" presStyleCnt="3">
        <dgm:presLayoutVars>
          <dgm:bulletEnabled val="1"/>
        </dgm:presLayoutVars>
      </dgm:prSet>
      <dgm:spPr/>
    </dgm:pt>
  </dgm:ptLst>
  <dgm:cxnLst>
    <dgm:cxn modelId="{4D3D9B1A-B101-499C-9FD2-42FB82107104}" srcId="{A1122F8A-EF60-4DD9-AC78-B579A23613F9}" destId="{931CFD82-93D1-4DFE-A87B-0D84928AFAEF}" srcOrd="2" destOrd="0" parTransId="{36FFBAC9-2D49-4EB3-82CB-DDE0B734F1F0}" sibTransId="{5AE0AB0F-525C-4474-AC02-F6297021793C}"/>
    <dgm:cxn modelId="{AE693825-1858-4743-A56F-CEB82C5A9430}" type="presOf" srcId="{0AA6121B-43BE-4E7E-AAC3-9BA6D2018C23}" destId="{0464131F-EDA6-4261-B328-32B581975CCC}" srcOrd="0" destOrd="0" presId="urn:microsoft.com/office/officeart/2005/8/layout/chevron2"/>
    <dgm:cxn modelId="{33CA5126-D906-487C-9524-A8A22DA90DA7}" srcId="{931CFD82-93D1-4DFE-A87B-0D84928AFAEF}" destId="{0AA6121B-43BE-4E7E-AAC3-9BA6D2018C23}" srcOrd="0" destOrd="0" parTransId="{7BA4479C-412B-4C92-B1DD-C7C6E5809D02}" sibTransId="{BDF011B6-4C38-40BF-A162-8FC446905159}"/>
    <dgm:cxn modelId="{BAAC2C3E-E0ED-4B3C-AD91-55029DC85D17}" type="presOf" srcId="{D949DBF5-525F-4A2A-AE57-035AF4111E0E}" destId="{A74DD360-178F-4EB3-9DFD-6A00D907E86A}" srcOrd="0" destOrd="0" presId="urn:microsoft.com/office/officeart/2005/8/layout/chevron2"/>
    <dgm:cxn modelId="{79A1435B-0543-4196-884A-C68E43C10E9F}" srcId="{A1122F8A-EF60-4DD9-AC78-B579A23613F9}" destId="{68D36D0D-0B27-4D80-A45F-BFFD6A2A336E}" srcOrd="1" destOrd="0" parTransId="{9DE9AA19-8878-463F-A1BA-5D14EEEF21D4}" sibTransId="{66E27C07-BA6B-4FF7-BF90-5EFDE2267E1C}"/>
    <dgm:cxn modelId="{14674861-17E5-49A3-9533-3EA059AF95F9}" srcId="{68D36D0D-0B27-4D80-A45F-BFFD6A2A336E}" destId="{D949DBF5-525F-4A2A-AE57-035AF4111E0E}" srcOrd="0" destOrd="0" parTransId="{AE35A4B0-7EA7-4C4D-B060-3B241E1AD75B}" sibTransId="{5481B32E-C1F1-4533-827A-942096FB3880}"/>
    <dgm:cxn modelId="{83DC0B42-FE35-4B82-9FC8-58E19FF00822}" type="presOf" srcId="{A1122F8A-EF60-4DD9-AC78-B579A23613F9}" destId="{67277C7C-1656-43E1-9585-526CB86BC276}" srcOrd="0" destOrd="0" presId="urn:microsoft.com/office/officeart/2005/8/layout/chevron2"/>
    <dgm:cxn modelId="{EA8BF068-42FF-442E-86C1-BD2C727958C5}" srcId="{A1122F8A-EF60-4DD9-AC78-B579A23613F9}" destId="{33AC3431-A7AE-4358-90B6-E93D717D00AA}" srcOrd="0" destOrd="0" parTransId="{CC5E5ED4-012F-40FF-A0CD-45EF9A8C991C}" sibTransId="{48ECF7DF-5A5E-4B38-AD65-2A6EE0501CF6}"/>
    <dgm:cxn modelId="{4693687B-D067-4BA5-89F7-09101B8B2482}" srcId="{33AC3431-A7AE-4358-90B6-E93D717D00AA}" destId="{D273E121-9D49-4609-97D4-68A874E0B58C}" srcOrd="0" destOrd="0" parTransId="{7AC053E5-3F4D-4D40-B166-13ECC3002C3A}" sibTransId="{A632D3A9-3A66-4AF6-9C7D-267346010649}"/>
    <dgm:cxn modelId="{1B4A3E7D-35DD-4928-A808-E7843F0981E8}" type="presOf" srcId="{33AC3431-A7AE-4358-90B6-E93D717D00AA}" destId="{273F0C7D-048C-49CC-8AFE-0FFCE2E3B16D}" srcOrd="0" destOrd="0" presId="urn:microsoft.com/office/officeart/2005/8/layout/chevron2"/>
    <dgm:cxn modelId="{15725E89-D0D8-4F0A-873D-DABB747947D8}" type="presOf" srcId="{68D36D0D-0B27-4D80-A45F-BFFD6A2A336E}" destId="{8913E7F5-119C-4955-AC5B-1DFB560001A0}" srcOrd="0" destOrd="0" presId="urn:microsoft.com/office/officeart/2005/8/layout/chevron2"/>
    <dgm:cxn modelId="{BA353EDA-EA91-42C6-A511-CA7DE169FB12}" type="presOf" srcId="{D273E121-9D49-4609-97D4-68A874E0B58C}" destId="{3C3B5085-FDE2-44DC-B2D6-D22612CDDE5D}" srcOrd="0" destOrd="0" presId="urn:microsoft.com/office/officeart/2005/8/layout/chevron2"/>
    <dgm:cxn modelId="{4C6427F5-DCBC-486D-B48E-C1AA80254E1E}" type="presOf" srcId="{931CFD82-93D1-4DFE-A87B-0D84928AFAEF}" destId="{1AE925D2-F4D1-4B8C-9151-11412DD7526E}" srcOrd="0" destOrd="0" presId="urn:microsoft.com/office/officeart/2005/8/layout/chevron2"/>
    <dgm:cxn modelId="{FE2940F6-2BC0-4DCB-89C0-ACDBB00BF582}" type="presParOf" srcId="{67277C7C-1656-43E1-9585-526CB86BC276}" destId="{7467035B-693A-46DF-AD14-73B43F008F38}" srcOrd="0" destOrd="0" presId="urn:microsoft.com/office/officeart/2005/8/layout/chevron2"/>
    <dgm:cxn modelId="{DFE920B6-3CB0-4C28-ADB8-4F7B8C6C5B64}" type="presParOf" srcId="{7467035B-693A-46DF-AD14-73B43F008F38}" destId="{273F0C7D-048C-49CC-8AFE-0FFCE2E3B16D}" srcOrd="0" destOrd="0" presId="urn:microsoft.com/office/officeart/2005/8/layout/chevron2"/>
    <dgm:cxn modelId="{95B03514-84AA-453F-8FEF-4FE87AB57EA3}" type="presParOf" srcId="{7467035B-693A-46DF-AD14-73B43F008F38}" destId="{3C3B5085-FDE2-44DC-B2D6-D22612CDDE5D}" srcOrd="1" destOrd="0" presId="urn:microsoft.com/office/officeart/2005/8/layout/chevron2"/>
    <dgm:cxn modelId="{4F491360-A877-4C52-BA78-58BC3F220AB4}" type="presParOf" srcId="{67277C7C-1656-43E1-9585-526CB86BC276}" destId="{548C466E-6539-4AD3-8540-926152099C11}" srcOrd="1" destOrd="0" presId="urn:microsoft.com/office/officeart/2005/8/layout/chevron2"/>
    <dgm:cxn modelId="{03954DEB-C2DA-4F40-A996-CA45B61B9433}" type="presParOf" srcId="{67277C7C-1656-43E1-9585-526CB86BC276}" destId="{7DD57F83-7CEA-4196-A3B4-2FE0D93E52C5}" srcOrd="2" destOrd="0" presId="urn:microsoft.com/office/officeart/2005/8/layout/chevron2"/>
    <dgm:cxn modelId="{7B75030C-D244-4AF4-9623-4E7BE45DC299}" type="presParOf" srcId="{7DD57F83-7CEA-4196-A3B4-2FE0D93E52C5}" destId="{8913E7F5-119C-4955-AC5B-1DFB560001A0}" srcOrd="0" destOrd="0" presId="urn:microsoft.com/office/officeart/2005/8/layout/chevron2"/>
    <dgm:cxn modelId="{55A621CD-E9FD-44F8-87AC-B4225C7E9F95}" type="presParOf" srcId="{7DD57F83-7CEA-4196-A3B4-2FE0D93E52C5}" destId="{A74DD360-178F-4EB3-9DFD-6A00D907E86A}" srcOrd="1" destOrd="0" presId="urn:microsoft.com/office/officeart/2005/8/layout/chevron2"/>
    <dgm:cxn modelId="{B9708565-F4E9-49CF-933F-1D451C3FACC7}" type="presParOf" srcId="{67277C7C-1656-43E1-9585-526CB86BC276}" destId="{E9261505-3CCE-401B-9948-72E5F2CBD908}" srcOrd="3" destOrd="0" presId="urn:microsoft.com/office/officeart/2005/8/layout/chevron2"/>
    <dgm:cxn modelId="{1DDFE124-612A-4C44-88AA-A2E43E3C4A23}" type="presParOf" srcId="{67277C7C-1656-43E1-9585-526CB86BC276}" destId="{4DF709CF-09EC-4244-8E5F-19CA29DAADDA}" srcOrd="4" destOrd="0" presId="urn:microsoft.com/office/officeart/2005/8/layout/chevron2"/>
    <dgm:cxn modelId="{A1D9393D-7914-4F09-83DA-A412431923CA}" type="presParOf" srcId="{4DF709CF-09EC-4244-8E5F-19CA29DAADDA}" destId="{1AE925D2-F4D1-4B8C-9151-11412DD7526E}" srcOrd="0" destOrd="0" presId="urn:microsoft.com/office/officeart/2005/8/layout/chevron2"/>
    <dgm:cxn modelId="{92CB8373-457B-45F3-A9AA-24CE3856073C}" type="presParOf" srcId="{4DF709CF-09EC-4244-8E5F-19CA29DAADDA}" destId="{0464131F-EDA6-4261-B328-32B581975CC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F0C7D-048C-49CC-8AFE-0FFCE2E3B16D}">
      <dsp:nvSpPr>
        <dsp:cNvPr id="0" name=""/>
        <dsp:cNvSpPr/>
      </dsp:nvSpPr>
      <dsp:spPr>
        <a:xfrm rot="5400000">
          <a:off x="-324223" y="324539"/>
          <a:ext cx="2161488" cy="15130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1</a:t>
          </a:r>
        </a:p>
      </dsp:txBody>
      <dsp:txXfrm rot="-5400000">
        <a:off x="1" y="756837"/>
        <a:ext cx="1513041" cy="648447"/>
      </dsp:txXfrm>
    </dsp:sp>
    <dsp:sp modelId="{3C3B5085-FDE2-44DC-B2D6-D22612CDDE5D}">
      <dsp:nvSpPr>
        <dsp:cNvPr id="0" name=""/>
        <dsp:cNvSpPr/>
      </dsp:nvSpPr>
      <dsp:spPr>
        <a:xfrm rot="5400000">
          <a:off x="4118037" y="-2604679"/>
          <a:ext cx="1404967" cy="66149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bg1"/>
              </a:solidFill>
            </a:rPr>
            <a:t>Imminent physical harm due to child abuse or neglect </a:t>
          </a:r>
        </a:p>
      </dsp:txBody>
      <dsp:txXfrm rot="-5400000">
        <a:off x="1513042" y="68901"/>
        <a:ext cx="6546373" cy="1267797"/>
      </dsp:txXfrm>
    </dsp:sp>
    <dsp:sp modelId="{8913E7F5-119C-4955-AC5B-1DFB560001A0}">
      <dsp:nvSpPr>
        <dsp:cNvPr id="0" name=""/>
        <dsp:cNvSpPr/>
      </dsp:nvSpPr>
      <dsp:spPr>
        <a:xfrm rot="5400000">
          <a:off x="-324223" y="2296395"/>
          <a:ext cx="2161488" cy="15130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2</a:t>
          </a:r>
        </a:p>
      </dsp:txBody>
      <dsp:txXfrm rot="-5400000">
        <a:off x="1" y="2728693"/>
        <a:ext cx="1513041" cy="648447"/>
      </dsp:txXfrm>
    </dsp:sp>
    <dsp:sp modelId="{A74DD360-178F-4EB3-9DFD-6A00D907E86A}">
      <dsp:nvSpPr>
        <dsp:cNvPr id="0" name=""/>
        <dsp:cNvSpPr/>
      </dsp:nvSpPr>
      <dsp:spPr>
        <a:xfrm rot="5400000">
          <a:off x="4118037" y="-632823"/>
          <a:ext cx="1404967" cy="66149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bg1"/>
              </a:solidFill>
            </a:rPr>
            <a:t>causal relationship between particular conditions in home and imminent physical harm to child; </a:t>
          </a:r>
          <a:endParaRPr lang="en-US" sz="3000" kern="1200" dirty="0"/>
        </a:p>
      </dsp:txBody>
      <dsp:txXfrm rot="-5400000">
        <a:off x="1513042" y="2040757"/>
        <a:ext cx="6546373" cy="1267797"/>
      </dsp:txXfrm>
    </dsp:sp>
    <dsp:sp modelId="{1AE925D2-F4D1-4B8C-9151-11412DD7526E}">
      <dsp:nvSpPr>
        <dsp:cNvPr id="0" name=""/>
        <dsp:cNvSpPr/>
      </dsp:nvSpPr>
      <dsp:spPr>
        <a:xfrm rot="5400000">
          <a:off x="-324223" y="4268250"/>
          <a:ext cx="2161488" cy="15130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3</a:t>
          </a:r>
        </a:p>
      </dsp:txBody>
      <dsp:txXfrm rot="-5400000">
        <a:off x="1" y="4700548"/>
        <a:ext cx="1513041" cy="648447"/>
      </dsp:txXfrm>
    </dsp:sp>
    <dsp:sp modelId="{0464131F-EDA6-4261-B328-32B581975CCC}">
      <dsp:nvSpPr>
        <dsp:cNvPr id="0" name=""/>
        <dsp:cNvSpPr/>
      </dsp:nvSpPr>
      <dsp:spPr>
        <a:xfrm rot="5400000">
          <a:off x="4118037" y="1339032"/>
          <a:ext cx="1404967" cy="66149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bg1"/>
              </a:solidFill>
            </a:rPr>
            <a:t>Contrary to welfare to return/remain home</a:t>
          </a:r>
          <a:r>
            <a:rPr lang="en-US" sz="3000" kern="1200" dirty="0"/>
            <a:t>;</a:t>
          </a:r>
          <a:endParaRPr lang="en-US" sz="3000" kern="1200" dirty="0">
            <a:solidFill>
              <a:schemeClr val="bg1"/>
            </a:solidFill>
          </a:endParaRPr>
        </a:p>
      </dsp:txBody>
      <dsp:txXfrm rot="-5400000">
        <a:off x="1513042" y="4012613"/>
        <a:ext cx="6546373" cy="1267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F0C7D-048C-49CC-8AFE-0FFCE2E3B16D}">
      <dsp:nvSpPr>
        <dsp:cNvPr id="0" name=""/>
        <dsp:cNvSpPr/>
      </dsp:nvSpPr>
      <dsp:spPr>
        <a:xfrm rot="5400000">
          <a:off x="-324223" y="324539"/>
          <a:ext cx="2161488" cy="15130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4</a:t>
          </a:r>
        </a:p>
      </dsp:txBody>
      <dsp:txXfrm rot="-5400000">
        <a:off x="1" y="756837"/>
        <a:ext cx="1513041" cy="648447"/>
      </dsp:txXfrm>
    </dsp:sp>
    <dsp:sp modelId="{3C3B5085-FDE2-44DC-B2D6-D22612CDDE5D}">
      <dsp:nvSpPr>
        <dsp:cNvPr id="0" name=""/>
        <dsp:cNvSpPr/>
      </dsp:nvSpPr>
      <dsp:spPr>
        <a:xfrm rot="5400000">
          <a:off x="4118037" y="-2604679"/>
          <a:ext cx="1404967" cy="66149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chemeClr val="bg1"/>
              </a:solidFill>
            </a:rPr>
            <a:t>Imminent physical harm outweighs harm of removal</a:t>
          </a:r>
          <a:r>
            <a:rPr lang="en-US" sz="2800" kern="1200" dirty="0"/>
            <a:t>;</a:t>
          </a:r>
          <a:endParaRPr lang="en-US" sz="2800" kern="1200" dirty="0">
            <a:solidFill>
              <a:schemeClr val="bg1"/>
            </a:solidFill>
          </a:endParaRPr>
        </a:p>
      </dsp:txBody>
      <dsp:txXfrm rot="-5400000">
        <a:off x="1513042" y="68901"/>
        <a:ext cx="6546373" cy="1267797"/>
      </dsp:txXfrm>
    </dsp:sp>
    <dsp:sp modelId="{8913E7F5-119C-4955-AC5B-1DFB560001A0}">
      <dsp:nvSpPr>
        <dsp:cNvPr id="0" name=""/>
        <dsp:cNvSpPr/>
      </dsp:nvSpPr>
      <dsp:spPr>
        <a:xfrm rot="5400000">
          <a:off x="-324223" y="2296395"/>
          <a:ext cx="2161488" cy="15130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5</a:t>
          </a:r>
        </a:p>
      </dsp:txBody>
      <dsp:txXfrm rot="-5400000">
        <a:off x="1" y="2728693"/>
        <a:ext cx="1513041" cy="648447"/>
      </dsp:txXfrm>
    </dsp:sp>
    <dsp:sp modelId="{A74DD360-178F-4EB3-9DFD-6A00D907E86A}">
      <dsp:nvSpPr>
        <dsp:cNvPr id="0" name=""/>
        <dsp:cNvSpPr/>
      </dsp:nvSpPr>
      <dsp:spPr>
        <a:xfrm rot="5400000">
          <a:off x="4118037" y="-632823"/>
          <a:ext cx="1404967" cy="66149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chemeClr val="bg1"/>
              </a:solidFill>
            </a:rPr>
            <a:t>Whether participation by parent in prevention services would prevent/eliminate need for removal;</a:t>
          </a:r>
          <a:endParaRPr lang="en-US" sz="2800" kern="1200" dirty="0"/>
        </a:p>
      </dsp:txBody>
      <dsp:txXfrm rot="-5400000">
        <a:off x="1513042" y="2040757"/>
        <a:ext cx="6546373" cy="1267797"/>
      </dsp:txXfrm>
    </dsp:sp>
    <dsp:sp modelId="{1AE925D2-F4D1-4B8C-9151-11412DD7526E}">
      <dsp:nvSpPr>
        <dsp:cNvPr id="0" name=""/>
        <dsp:cNvSpPr/>
      </dsp:nvSpPr>
      <dsp:spPr>
        <a:xfrm rot="5400000">
          <a:off x="-324223" y="4268250"/>
          <a:ext cx="2161488" cy="15130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6</a:t>
          </a:r>
        </a:p>
      </dsp:txBody>
      <dsp:txXfrm rot="-5400000">
        <a:off x="1" y="4700548"/>
        <a:ext cx="1513041" cy="648447"/>
      </dsp:txXfrm>
    </dsp:sp>
    <dsp:sp modelId="{0464131F-EDA6-4261-B328-32B581975CCC}">
      <dsp:nvSpPr>
        <dsp:cNvPr id="0" name=""/>
        <dsp:cNvSpPr/>
      </dsp:nvSpPr>
      <dsp:spPr>
        <a:xfrm rot="5400000">
          <a:off x="4118037" y="1339032"/>
          <a:ext cx="1404967" cy="66149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chemeClr val="bg1"/>
              </a:solidFill>
            </a:rPr>
            <a:t>Parent agrees to participate in prevention services.</a:t>
          </a:r>
        </a:p>
      </dsp:txBody>
      <dsp:txXfrm rot="-5400000">
        <a:off x="1513042" y="4012613"/>
        <a:ext cx="6546373" cy="12677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828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56817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06740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92112227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62907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5/23/2023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59098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5/23/2023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91410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837442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9B482E8-6E0E-1B4F-B1FD-C69DB9E858D9}" type="datetimeFigureOut">
              <a:rPr lang="en-US" smtClean="0"/>
              <a:pPr/>
              <a:t>5/23/2023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84768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48917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549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B482E8-6E0E-1B4F-B1FD-C69DB9E858D9}" type="datetimeFigureOut">
              <a:rPr lang="en-US" smtClean="0"/>
              <a:pPr/>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360242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B482E8-6E0E-1B4F-B1FD-C69DB9E858D9}" type="datetimeFigureOut">
              <a:rPr lang="en-US" smtClean="0"/>
              <a:pPr/>
              <a:t>5/23/2023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090716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5/23/2023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8614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818C68F-D26B-8F47-958C-23B49CF8A634}" type="datetimeFigureOut">
              <a:rPr lang="en-US" smtClean="0"/>
              <a:pPr/>
              <a:t>5/23/2023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054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420547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869311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9B482E8-6E0E-1B4F-B1FD-C69DB9E858D9}" type="datetimeFigureOut">
              <a:rPr lang="en-US" smtClean="0"/>
              <a:pPr/>
              <a:t>5/23/2023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1488058"/>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uffingtonpost.com/arlene-lassin/incredible-blended-and-adopted-family_b_4103831.html"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childandfamilyblog.com/social-emotional-learning/grandparents-raising-children-2/"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freepngimg.com/png/88521-icons-text-question-illustration-mark-computer" TargetMode="External"/><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babycenter.in/baby-slideshows"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DB3962-3E6D-4785-B9B8-B8781C0ED434}"/>
              </a:ext>
            </a:extLst>
          </p:cNvPr>
          <p:cNvSpPr>
            <a:spLocks noGrp="1"/>
          </p:cNvSpPr>
          <p:nvPr>
            <p:ph type="subTitle" idx="1"/>
          </p:nvPr>
        </p:nvSpPr>
        <p:spPr>
          <a:xfrm>
            <a:off x="104774" y="5831456"/>
            <a:ext cx="9703459" cy="802909"/>
          </a:xfrm>
        </p:spPr>
        <p:txBody>
          <a:bodyPr>
            <a:normAutofit/>
          </a:bodyPr>
          <a:lstStyle/>
          <a:p>
            <a:r>
              <a:rPr lang="en-US" dirty="0"/>
              <a:t>Jeffrey Adams, Training Director, Office of Civil Legal Aid</a:t>
            </a:r>
          </a:p>
          <a:p>
            <a:r>
              <a:rPr lang="en-US" dirty="0"/>
              <a:t>Marci Comeau, Managing Attorney, Washington State Office of Public Defense</a:t>
            </a:r>
          </a:p>
        </p:txBody>
      </p:sp>
      <p:sp>
        <p:nvSpPr>
          <p:cNvPr id="4" name="TextBox 3">
            <a:extLst>
              <a:ext uri="{FF2B5EF4-FFF2-40B4-BE49-F238E27FC236}">
                <a16:creationId xmlns:a16="http://schemas.microsoft.com/office/drawing/2014/main" id="{B2CCBD2D-D04C-46B6-A936-BFD53D80FB00}"/>
              </a:ext>
            </a:extLst>
          </p:cNvPr>
          <p:cNvSpPr txBox="1"/>
          <p:nvPr/>
        </p:nvSpPr>
        <p:spPr>
          <a:xfrm>
            <a:off x="1423358" y="862642"/>
            <a:ext cx="10593238" cy="1446550"/>
          </a:xfrm>
          <a:prstGeom prst="rect">
            <a:avLst/>
          </a:prstGeom>
          <a:noFill/>
        </p:spPr>
        <p:txBody>
          <a:bodyPr wrap="square" rtlCol="0">
            <a:spAutoFit/>
          </a:bodyPr>
          <a:lstStyle/>
          <a:p>
            <a:pPr algn="r"/>
            <a:r>
              <a:rPr lang="en-US" sz="4400" b="1" dirty="0"/>
              <a:t>HB 1227 REALIZED:  HOW TO DOMINATE SHELTER CARE IN A POST 1227 WORLD</a:t>
            </a:r>
          </a:p>
        </p:txBody>
      </p:sp>
      <p:pic>
        <p:nvPicPr>
          <p:cNvPr id="5" name="Picture 4">
            <a:extLst>
              <a:ext uri="{FF2B5EF4-FFF2-40B4-BE49-F238E27FC236}">
                <a16:creationId xmlns:a16="http://schemas.microsoft.com/office/drawing/2014/main" id="{085ABDE0-BABD-4AD4-AA68-C3406C3E5E0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7288" y="2928630"/>
            <a:ext cx="5188069" cy="2594035"/>
          </a:xfrm>
          <a:prstGeom prst="rect">
            <a:avLst/>
          </a:prstGeom>
        </p:spPr>
      </p:pic>
    </p:spTree>
    <p:extLst>
      <p:ext uri="{BB962C8B-B14F-4D97-AF65-F5344CB8AC3E}">
        <p14:creationId xmlns:p14="http://schemas.microsoft.com/office/powerpoint/2010/main" val="2774885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F8A1C93-AC30-892E-A0FC-AA85DD3DFBEA}"/>
              </a:ext>
            </a:extLst>
          </p:cNvPr>
          <p:cNvGraphicFramePr/>
          <p:nvPr>
            <p:extLst>
              <p:ext uri="{D42A27DB-BD31-4B8C-83A1-F6EECF244321}">
                <p14:modId xmlns:p14="http://schemas.microsoft.com/office/powerpoint/2010/main" val="3761491400"/>
              </p:ext>
            </p:extLst>
          </p:nvPr>
        </p:nvGraphicFramePr>
        <p:xfrm>
          <a:off x="2032000" y="412956"/>
          <a:ext cx="8128000" cy="6105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BC6CB76B-75D4-7ADC-C52B-FE2C8937D01E}"/>
              </a:ext>
            </a:extLst>
          </p:cNvPr>
          <p:cNvSpPr/>
          <p:nvPr/>
        </p:nvSpPr>
        <p:spPr>
          <a:xfrm>
            <a:off x="-1" y="0"/>
            <a:ext cx="1696065" cy="6518788"/>
          </a:xfrm>
          <a:prstGeom prst="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US" sz="3200" dirty="0"/>
              <a:t>New Removal Standard</a:t>
            </a:r>
          </a:p>
        </p:txBody>
      </p:sp>
      <p:sp>
        <p:nvSpPr>
          <p:cNvPr id="4" name="TextBox 3">
            <a:extLst>
              <a:ext uri="{FF2B5EF4-FFF2-40B4-BE49-F238E27FC236}">
                <a16:creationId xmlns:a16="http://schemas.microsoft.com/office/drawing/2014/main" id="{64B4C641-B7CC-A612-A4EA-EE7E98E3ABE7}"/>
              </a:ext>
            </a:extLst>
          </p:cNvPr>
          <p:cNvSpPr txBox="1"/>
          <p:nvPr/>
        </p:nvSpPr>
        <p:spPr>
          <a:xfrm>
            <a:off x="10997967" y="1107347"/>
            <a:ext cx="864066" cy="369332"/>
          </a:xfrm>
          <a:prstGeom prst="rect">
            <a:avLst/>
          </a:prstGeom>
          <a:noFill/>
        </p:spPr>
        <p:txBody>
          <a:bodyPr wrap="square" rtlCol="0">
            <a:spAutoFit/>
          </a:bodyPr>
          <a:lstStyle/>
          <a:p>
            <a:r>
              <a:rPr lang="en-US" dirty="0"/>
              <a:t>Part 1</a:t>
            </a:r>
          </a:p>
        </p:txBody>
      </p:sp>
    </p:spTree>
    <p:extLst>
      <p:ext uri="{BB962C8B-B14F-4D97-AF65-F5344CB8AC3E}">
        <p14:creationId xmlns:p14="http://schemas.microsoft.com/office/powerpoint/2010/main" val="308423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F8A1C93-AC30-892E-A0FC-AA85DD3DFBEA}"/>
              </a:ext>
            </a:extLst>
          </p:cNvPr>
          <p:cNvGraphicFramePr/>
          <p:nvPr>
            <p:extLst>
              <p:ext uri="{D42A27DB-BD31-4B8C-83A1-F6EECF244321}">
                <p14:modId xmlns:p14="http://schemas.microsoft.com/office/powerpoint/2010/main" val="3975854717"/>
              </p:ext>
            </p:extLst>
          </p:nvPr>
        </p:nvGraphicFramePr>
        <p:xfrm>
          <a:off x="2032000" y="412956"/>
          <a:ext cx="8128000" cy="6105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FB3BE1B9-DADC-081D-B6F9-3EB391EB1ECC}"/>
              </a:ext>
            </a:extLst>
          </p:cNvPr>
          <p:cNvSpPr/>
          <p:nvPr/>
        </p:nvSpPr>
        <p:spPr>
          <a:xfrm>
            <a:off x="-1" y="0"/>
            <a:ext cx="1696065" cy="6518788"/>
          </a:xfrm>
          <a:prstGeom prst="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US" sz="3200" dirty="0"/>
              <a:t>New Removal Standard</a:t>
            </a:r>
          </a:p>
        </p:txBody>
      </p:sp>
      <p:sp>
        <p:nvSpPr>
          <p:cNvPr id="4" name="TextBox 3">
            <a:extLst>
              <a:ext uri="{FF2B5EF4-FFF2-40B4-BE49-F238E27FC236}">
                <a16:creationId xmlns:a16="http://schemas.microsoft.com/office/drawing/2014/main" id="{491F0B4D-9114-9B44-6C4F-0CD00ED845D6}"/>
              </a:ext>
            </a:extLst>
          </p:cNvPr>
          <p:cNvSpPr txBox="1"/>
          <p:nvPr/>
        </p:nvSpPr>
        <p:spPr>
          <a:xfrm>
            <a:off x="10997967" y="1107347"/>
            <a:ext cx="864066" cy="369332"/>
          </a:xfrm>
          <a:prstGeom prst="rect">
            <a:avLst/>
          </a:prstGeom>
          <a:noFill/>
        </p:spPr>
        <p:txBody>
          <a:bodyPr wrap="square" rtlCol="0">
            <a:spAutoFit/>
          </a:bodyPr>
          <a:lstStyle/>
          <a:p>
            <a:r>
              <a:rPr lang="en-US" dirty="0"/>
              <a:t>Part 2</a:t>
            </a:r>
          </a:p>
        </p:txBody>
      </p:sp>
    </p:spTree>
    <p:extLst>
      <p:ext uri="{BB962C8B-B14F-4D97-AF65-F5344CB8AC3E}">
        <p14:creationId xmlns:p14="http://schemas.microsoft.com/office/powerpoint/2010/main" val="179149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50"/>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51B428-A19A-418F-BA51-4D028BC7B0CF}"/>
              </a:ext>
            </a:extLst>
          </p:cNvPr>
          <p:cNvSpPr>
            <a:spLocks noGrp="1"/>
          </p:cNvSpPr>
          <p:nvPr>
            <p:ph type="title"/>
          </p:nvPr>
        </p:nvSpPr>
        <p:spPr/>
        <p:txBody>
          <a:bodyPr/>
          <a:lstStyle/>
          <a:p>
            <a:r>
              <a:rPr lang="en-US" dirty="0"/>
              <a:t>What is not imminent physical harm?</a:t>
            </a:r>
          </a:p>
        </p:txBody>
      </p:sp>
      <p:sp>
        <p:nvSpPr>
          <p:cNvPr id="7" name="Rectangle 1">
            <a:extLst>
              <a:ext uri="{FF2B5EF4-FFF2-40B4-BE49-F238E27FC236}">
                <a16:creationId xmlns:a16="http://schemas.microsoft.com/office/drawing/2014/main" id="{D21F5F71-4FBF-4333-AEA4-7709B139A0A7}"/>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AAB48EB4-475F-49B0-A4F9-604F0B15E019}"/>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29DD8501-867E-41DE-8D72-C3610245CCD6}"/>
              </a:ext>
            </a:extLst>
          </p:cNvPr>
          <p:cNvSpPr txBox="1"/>
          <p:nvPr/>
        </p:nvSpPr>
        <p:spPr>
          <a:xfrm>
            <a:off x="466535" y="2256181"/>
            <a:ext cx="6461417" cy="3631763"/>
          </a:xfrm>
          <a:prstGeom prst="rect">
            <a:avLst/>
          </a:prstGeom>
          <a:noFill/>
          <a:ln>
            <a:noFill/>
            <a:prstDash val="lgDash"/>
          </a:ln>
        </p:spPr>
        <p:txBody>
          <a:bodyPr wrap="square" rtlCol="0">
            <a:spAutoFit/>
          </a:bodyPr>
          <a:lstStyle/>
          <a:p>
            <a:pPr marL="285750" indent="-285750">
              <a:buFont typeface="Wingdings" panose="05000000000000000000" pitchFamily="2" charset="2"/>
              <a:buChar char="Ø"/>
            </a:pPr>
            <a:r>
              <a:rPr lang="en-US" sz="2300" dirty="0"/>
              <a:t>Community or family poverty</a:t>
            </a:r>
          </a:p>
          <a:p>
            <a:pPr marL="285750" indent="-285750">
              <a:buFont typeface="Wingdings" panose="05000000000000000000" pitchFamily="2" charset="2"/>
              <a:buChar char="Ø"/>
            </a:pPr>
            <a:r>
              <a:rPr lang="en-US" sz="2300" dirty="0"/>
              <a:t>Isolation</a:t>
            </a:r>
          </a:p>
          <a:p>
            <a:pPr marL="285750" indent="-285750">
              <a:buFont typeface="Wingdings" panose="05000000000000000000" pitchFamily="2" charset="2"/>
              <a:buChar char="Ø"/>
            </a:pPr>
            <a:r>
              <a:rPr lang="en-US" sz="2300" dirty="0"/>
              <a:t>Single parenthood</a:t>
            </a:r>
          </a:p>
          <a:p>
            <a:pPr marL="285750" indent="-285750">
              <a:buFont typeface="Wingdings" panose="05000000000000000000" pitchFamily="2" charset="2"/>
              <a:buChar char="Ø"/>
            </a:pPr>
            <a:r>
              <a:rPr lang="en-US" sz="2300" dirty="0"/>
              <a:t>Age of the parent</a:t>
            </a:r>
          </a:p>
          <a:p>
            <a:pPr marL="285750" indent="-285750">
              <a:buFont typeface="Wingdings" panose="05000000000000000000" pitchFamily="2" charset="2"/>
              <a:buChar char="Ø"/>
            </a:pPr>
            <a:r>
              <a:rPr lang="en-US" sz="2300" dirty="0"/>
              <a:t>Crowded or inadequate housing</a:t>
            </a:r>
          </a:p>
          <a:p>
            <a:pPr marL="285750" indent="-285750">
              <a:buFont typeface="Wingdings" panose="05000000000000000000" pitchFamily="2" charset="2"/>
              <a:buChar char="Ø"/>
            </a:pPr>
            <a:r>
              <a:rPr lang="en-US" sz="2300" dirty="0"/>
              <a:t>Substance abuse</a:t>
            </a:r>
          </a:p>
          <a:p>
            <a:pPr marL="285750" indent="-285750">
              <a:buFont typeface="Wingdings" panose="05000000000000000000" pitchFamily="2" charset="2"/>
              <a:buChar char="Ø"/>
            </a:pPr>
            <a:r>
              <a:rPr lang="en-US" sz="2300" dirty="0"/>
              <a:t>Prenatal drug or alcohol exposure</a:t>
            </a:r>
          </a:p>
          <a:p>
            <a:pPr marL="285750" indent="-285750">
              <a:buFont typeface="Wingdings" panose="05000000000000000000" pitchFamily="2" charset="2"/>
              <a:buChar char="Ø"/>
            </a:pPr>
            <a:r>
              <a:rPr lang="en-US" sz="2300" dirty="0"/>
              <a:t>Mental illness</a:t>
            </a:r>
          </a:p>
          <a:p>
            <a:pPr marL="285750" indent="-285750">
              <a:buFont typeface="Wingdings" panose="05000000000000000000" pitchFamily="2" charset="2"/>
              <a:buChar char="Ø"/>
            </a:pPr>
            <a:r>
              <a:rPr lang="en-US" sz="2300" dirty="0"/>
              <a:t>Disability or special needs</a:t>
            </a:r>
          </a:p>
          <a:p>
            <a:pPr marL="285750" indent="-285750">
              <a:buFont typeface="Wingdings" panose="05000000000000000000" pitchFamily="2" charset="2"/>
              <a:buChar char="Ø"/>
            </a:pPr>
            <a:r>
              <a:rPr lang="en-US" sz="2300" dirty="0"/>
              <a:t>Nonconforming social behavior</a:t>
            </a:r>
          </a:p>
        </p:txBody>
      </p:sp>
      <p:sp>
        <p:nvSpPr>
          <p:cNvPr id="9" name="Freeform: Shape 8">
            <a:extLst>
              <a:ext uri="{FF2B5EF4-FFF2-40B4-BE49-F238E27FC236}">
                <a16:creationId xmlns:a16="http://schemas.microsoft.com/office/drawing/2014/main" id="{ED73B2B0-5C57-19B3-80F4-403FC6E6256D}"/>
              </a:ext>
            </a:extLst>
          </p:cNvPr>
          <p:cNvSpPr/>
          <p:nvPr/>
        </p:nvSpPr>
        <p:spPr>
          <a:xfrm rot="1252418">
            <a:off x="6931807" y="2349966"/>
            <a:ext cx="4967682" cy="3326319"/>
          </a:xfrm>
          <a:custGeom>
            <a:avLst/>
            <a:gdLst>
              <a:gd name="connsiteX0" fmla="*/ 3419913 w 4967682"/>
              <a:gd name="connsiteY0" fmla="*/ 226503 h 3326319"/>
              <a:gd name="connsiteX1" fmla="*/ 4967682 w 4967682"/>
              <a:gd name="connsiteY1" fmla="*/ 1776411 h 3326319"/>
              <a:gd name="connsiteX2" fmla="*/ 3419913 w 4967682"/>
              <a:gd name="connsiteY2" fmla="*/ 3326319 h 3326319"/>
              <a:gd name="connsiteX3" fmla="*/ 2435389 w 4967682"/>
              <a:gd name="connsiteY3" fmla="*/ 2972396 h 3326319"/>
              <a:gd name="connsiteX4" fmla="*/ 2336069 w 4967682"/>
              <a:gd name="connsiteY4" fmla="*/ 2882004 h 3326319"/>
              <a:gd name="connsiteX5" fmla="*/ 2413142 w 4967682"/>
              <a:gd name="connsiteY5" fmla="*/ 2835116 h 3326319"/>
              <a:gd name="connsiteX6" fmla="*/ 3095538 w 4967682"/>
              <a:gd name="connsiteY6" fmla="*/ 1549908 h 3326319"/>
              <a:gd name="connsiteX7" fmla="*/ 2642207 w 4967682"/>
              <a:gd name="connsiteY7" fmla="*/ 453958 h 3326319"/>
              <a:gd name="connsiteX8" fmla="*/ 2631613 w 4967682"/>
              <a:gd name="connsiteY8" fmla="*/ 444316 h 3326319"/>
              <a:gd name="connsiteX9" fmla="*/ 2682155 w 4967682"/>
              <a:gd name="connsiteY9" fmla="*/ 413569 h 3326319"/>
              <a:gd name="connsiteX10" fmla="*/ 3419913 w 4967682"/>
              <a:gd name="connsiteY10" fmla="*/ 226503 h 3326319"/>
              <a:gd name="connsiteX11" fmla="*/ 1547769 w 4967682"/>
              <a:gd name="connsiteY11" fmla="*/ 0 h 3326319"/>
              <a:gd name="connsiteX12" fmla="*/ 2532294 w 4967682"/>
              <a:gd name="connsiteY12" fmla="*/ 353924 h 3326319"/>
              <a:gd name="connsiteX13" fmla="*/ 2631613 w 4967682"/>
              <a:gd name="connsiteY13" fmla="*/ 444316 h 3326319"/>
              <a:gd name="connsiteX14" fmla="*/ 2554541 w 4967682"/>
              <a:gd name="connsiteY14" fmla="*/ 491203 h 3326319"/>
              <a:gd name="connsiteX15" fmla="*/ 1872144 w 4967682"/>
              <a:gd name="connsiteY15" fmla="*/ 1776411 h 3326319"/>
              <a:gd name="connsiteX16" fmla="*/ 2325475 w 4967682"/>
              <a:gd name="connsiteY16" fmla="*/ 2872362 h 3326319"/>
              <a:gd name="connsiteX17" fmla="*/ 2336069 w 4967682"/>
              <a:gd name="connsiteY17" fmla="*/ 2882004 h 3326319"/>
              <a:gd name="connsiteX18" fmla="*/ 2285528 w 4967682"/>
              <a:gd name="connsiteY18" fmla="*/ 2912751 h 3326319"/>
              <a:gd name="connsiteX19" fmla="*/ 1547769 w 4967682"/>
              <a:gd name="connsiteY19" fmla="*/ 3099816 h 3326319"/>
              <a:gd name="connsiteX20" fmla="*/ 0 w 4967682"/>
              <a:gd name="connsiteY20" fmla="*/ 1549908 h 3326319"/>
              <a:gd name="connsiteX21" fmla="*/ 1547769 w 4967682"/>
              <a:gd name="connsiteY21" fmla="*/ 0 h 332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67682" h="3326319">
                <a:moveTo>
                  <a:pt x="3419913" y="226503"/>
                </a:moveTo>
                <a:cubicBezTo>
                  <a:pt x="4274722" y="226503"/>
                  <a:pt x="4967682" y="920420"/>
                  <a:pt x="4967682" y="1776411"/>
                </a:cubicBezTo>
                <a:cubicBezTo>
                  <a:pt x="4967682" y="2632402"/>
                  <a:pt x="4274722" y="3326319"/>
                  <a:pt x="3419913" y="3326319"/>
                </a:cubicBezTo>
                <a:cubicBezTo>
                  <a:pt x="3045934" y="3326319"/>
                  <a:pt x="2702934" y="3193499"/>
                  <a:pt x="2435389" y="2972396"/>
                </a:cubicBezTo>
                <a:lnTo>
                  <a:pt x="2336069" y="2882004"/>
                </a:lnTo>
                <a:lnTo>
                  <a:pt x="2413142" y="2835116"/>
                </a:lnTo>
                <a:cubicBezTo>
                  <a:pt x="2824851" y="2556587"/>
                  <a:pt x="3095538" y="2084903"/>
                  <a:pt x="3095538" y="1549908"/>
                </a:cubicBezTo>
                <a:cubicBezTo>
                  <a:pt x="3095538" y="1121913"/>
                  <a:pt x="2922298" y="734436"/>
                  <a:pt x="2642207" y="453958"/>
                </a:cubicBezTo>
                <a:lnTo>
                  <a:pt x="2631613" y="444316"/>
                </a:lnTo>
                <a:lnTo>
                  <a:pt x="2682155" y="413569"/>
                </a:lnTo>
                <a:cubicBezTo>
                  <a:pt x="2901463" y="294268"/>
                  <a:pt x="3152785" y="226503"/>
                  <a:pt x="3419913" y="226503"/>
                </a:cubicBezTo>
                <a:close/>
                <a:moveTo>
                  <a:pt x="1547769" y="0"/>
                </a:moveTo>
                <a:cubicBezTo>
                  <a:pt x="1921748" y="0"/>
                  <a:pt x="2264748" y="132820"/>
                  <a:pt x="2532294" y="353924"/>
                </a:cubicBezTo>
                <a:lnTo>
                  <a:pt x="2631613" y="444316"/>
                </a:lnTo>
                <a:lnTo>
                  <a:pt x="2554541" y="491203"/>
                </a:lnTo>
                <a:cubicBezTo>
                  <a:pt x="2142832" y="769733"/>
                  <a:pt x="1872144" y="1241417"/>
                  <a:pt x="1872144" y="1776411"/>
                </a:cubicBezTo>
                <a:cubicBezTo>
                  <a:pt x="1872144" y="2204407"/>
                  <a:pt x="2045384" y="2591884"/>
                  <a:pt x="2325475" y="2872362"/>
                </a:cubicBezTo>
                <a:lnTo>
                  <a:pt x="2336069" y="2882004"/>
                </a:lnTo>
                <a:lnTo>
                  <a:pt x="2285528" y="2912751"/>
                </a:lnTo>
                <a:cubicBezTo>
                  <a:pt x="2066219" y="3032051"/>
                  <a:pt x="1814897" y="3099816"/>
                  <a:pt x="1547769" y="3099816"/>
                </a:cubicBezTo>
                <a:cubicBezTo>
                  <a:pt x="692960" y="3099816"/>
                  <a:pt x="0" y="2405899"/>
                  <a:pt x="0" y="1549908"/>
                </a:cubicBezTo>
                <a:cubicBezTo>
                  <a:pt x="0" y="693917"/>
                  <a:pt x="692960" y="0"/>
                  <a:pt x="1547769"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2B2D3ABB-1987-70AD-976C-6BC6DD6D1636}"/>
              </a:ext>
            </a:extLst>
          </p:cNvPr>
          <p:cNvSpPr txBox="1"/>
          <p:nvPr/>
        </p:nvSpPr>
        <p:spPr>
          <a:xfrm>
            <a:off x="10420228" y="3887397"/>
            <a:ext cx="1191237" cy="369332"/>
          </a:xfrm>
          <a:prstGeom prst="rect">
            <a:avLst/>
          </a:prstGeom>
          <a:noFill/>
        </p:spPr>
        <p:txBody>
          <a:bodyPr wrap="square" rtlCol="0">
            <a:spAutoFit/>
          </a:bodyPr>
          <a:lstStyle/>
          <a:p>
            <a:r>
              <a:rPr lang="en-US" dirty="0">
                <a:solidFill>
                  <a:srgbClr val="FFFF00"/>
                </a:solidFill>
              </a:rPr>
              <a:t>Poverty</a:t>
            </a:r>
          </a:p>
        </p:txBody>
      </p:sp>
      <p:sp>
        <p:nvSpPr>
          <p:cNvPr id="11" name="TextBox 10">
            <a:extLst>
              <a:ext uri="{FF2B5EF4-FFF2-40B4-BE49-F238E27FC236}">
                <a16:creationId xmlns:a16="http://schemas.microsoft.com/office/drawing/2014/main" id="{D636202E-E7FE-12C1-EBC6-61DBDE4BCBB3}"/>
              </a:ext>
            </a:extLst>
          </p:cNvPr>
          <p:cNvSpPr txBox="1"/>
          <p:nvPr/>
        </p:nvSpPr>
        <p:spPr>
          <a:xfrm>
            <a:off x="7814673" y="2426172"/>
            <a:ext cx="1916921" cy="369332"/>
          </a:xfrm>
          <a:prstGeom prst="rect">
            <a:avLst/>
          </a:prstGeom>
          <a:noFill/>
        </p:spPr>
        <p:txBody>
          <a:bodyPr wrap="square" rtlCol="0">
            <a:spAutoFit/>
          </a:bodyPr>
          <a:lstStyle/>
          <a:p>
            <a:r>
              <a:rPr lang="en-US" dirty="0">
                <a:solidFill>
                  <a:srgbClr val="FFFF00"/>
                </a:solidFill>
              </a:rPr>
              <a:t>Mental Illness</a:t>
            </a:r>
          </a:p>
        </p:txBody>
      </p:sp>
      <p:sp>
        <p:nvSpPr>
          <p:cNvPr id="13" name="TextBox 12">
            <a:extLst>
              <a:ext uri="{FF2B5EF4-FFF2-40B4-BE49-F238E27FC236}">
                <a16:creationId xmlns:a16="http://schemas.microsoft.com/office/drawing/2014/main" id="{A4CA44DA-FC82-23F6-5ECB-8E8C57C581AF}"/>
              </a:ext>
            </a:extLst>
          </p:cNvPr>
          <p:cNvSpPr txBox="1"/>
          <p:nvPr/>
        </p:nvSpPr>
        <p:spPr>
          <a:xfrm>
            <a:off x="6487114" y="4865188"/>
            <a:ext cx="1327559" cy="646331"/>
          </a:xfrm>
          <a:prstGeom prst="rect">
            <a:avLst/>
          </a:prstGeom>
          <a:noFill/>
        </p:spPr>
        <p:txBody>
          <a:bodyPr wrap="square" rtlCol="0">
            <a:spAutoFit/>
          </a:bodyPr>
          <a:lstStyle/>
          <a:p>
            <a:pPr algn="ctr"/>
            <a:r>
              <a:rPr lang="en-US" dirty="0">
                <a:solidFill>
                  <a:srgbClr val="FFFF00"/>
                </a:solidFill>
              </a:rPr>
              <a:t>Substance Abuse</a:t>
            </a:r>
          </a:p>
        </p:txBody>
      </p:sp>
      <p:sp>
        <p:nvSpPr>
          <p:cNvPr id="16" name="TextBox 15">
            <a:extLst>
              <a:ext uri="{FF2B5EF4-FFF2-40B4-BE49-F238E27FC236}">
                <a16:creationId xmlns:a16="http://schemas.microsoft.com/office/drawing/2014/main" id="{FF0FE4EC-E53A-C527-46FA-3DFC19BE1DF0}"/>
              </a:ext>
            </a:extLst>
          </p:cNvPr>
          <p:cNvSpPr txBox="1"/>
          <p:nvPr/>
        </p:nvSpPr>
        <p:spPr>
          <a:xfrm>
            <a:off x="8893888" y="6151101"/>
            <a:ext cx="1191237" cy="369332"/>
          </a:xfrm>
          <a:prstGeom prst="rect">
            <a:avLst/>
          </a:prstGeom>
          <a:noFill/>
        </p:spPr>
        <p:txBody>
          <a:bodyPr wrap="square" rtlCol="0">
            <a:spAutoFit/>
          </a:bodyPr>
          <a:lstStyle/>
          <a:p>
            <a:r>
              <a:rPr lang="en-US" dirty="0">
                <a:solidFill>
                  <a:srgbClr val="FFFF00"/>
                </a:solidFill>
              </a:rPr>
              <a:t>Disability</a:t>
            </a:r>
          </a:p>
        </p:txBody>
      </p:sp>
      <p:sp>
        <p:nvSpPr>
          <p:cNvPr id="19" name="Freeform: Shape 18">
            <a:extLst>
              <a:ext uri="{FF2B5EF4-FFF2-40B4-BE49-F238E27FC236}">
                <a16:creationId xmlns:a16="http://schemas.microsoft.com/office/drawing/2014/main" id="{218E7CD1-17FA-C056-BB9D-D3556291F34D}"/>
              </a:ext>
            </a:extLst>
          </p:cNvPr>
          <p:cNvSpPr/>
          <p:nvPr/>
        </p:nvSpPr>
        <p:spPr>
          <a:xfrm>
            <a:off x="6379744" y="3135367"/>
            <a:ext cx="4636102" cy="4078158"/>
          </a:xfrm>
          <a:custGeom>
            <a:avLst/>
            <a:gdLst>
              <a:gd name="connsiteX0" fmla="*/ 3035902 w 4636102"/>
              <a:gd name="connsiteY0" fmla="*/ 877758 h 4078158"/>
              <a:gd name="connsiteX1" fmla="*/ 4636102 w 4636102"/>
              <a:gd name="connsiteY1" fmla="*/ 2477958 h 4078158"/>
              <a:gd name="connsiteX2" fmla="*/ 3035902 w 4636102"/>
              <a:gd name="connsiteY2" fmla="*/ 4078158 h 4078158"/>
              <a:gd name="connsiteX3" fmla="*/ 1628838 w 4636102"/>
              <a:gd name="connsiteY3" fmla="*/ 3240709 h 4078158"/>
              <a:gd name="connsiteX4" fmla="*/ 1609201 w 4636102"/>
              <a:gd name="connsiteY4" fmla="*/ 3199946 h 4078158"/>
              <a:gd name="connsiteX5" fmla="*/ 1763812 w 4636102"/>
              <a:gd name="connsiteY5" fmla="*/ 3192139 h 4078158"/>
              <a:gd name="connsiteX6" fmla="*/ 3200400 w 4636102"/>
              <a:gd name="connsiteY6" fmla="*/ 1600200 h 4078158"/>
              <a:gd name="connsiteX7" fmla="*/ 3074648 w 4636102"/>
              <a:gd name="connsiteY7" fmla="*/ 977330 h 4078158"/>
              <a:gd name="connsiteX8" fmla="*/ 3026901 w 4636102"/>
              <a:gd name="connsiteY8" fmla="*/ 878213 h 4078158"/>
              <a:gd name="connsiteX9" fmla="*/ 1600200 w 4636102"/>
              <a:gd name="connsiteY9" fmla="*/ 0 h 4078158"/>
              <a:gd name="connsiteX10" fmla="*/ 3007264 w 4636102"/>
              <a:gd name="connsiteY10" fmla="*/ 837450 h 4078158"/>
              <a:gd name="connsiteX11" fmla="*/ 3026901 w 4636102"/>
              <a:gd name="connsiteY11" fmla="*/ 878213 h 4078158"/>
              <a:gd name="connsiteX12" fmla="*/ 2872291 w 4636102"/>
              <a:gd name="connsiteY12" fmla="*/ 886020 h 4078158"/>
              <a:gd name="connsiteX13" fmla="*/ 1435702 w 4636102"/>
              <a:gd name="connsiteY13" fmla="*/ 2477958 h 4078158"/>
              <a:gd name="connsiteX14" fmla="*/ 1561454 w 4636102"/>
              <a:gd name="connsiteY14" fmla="*/ 3100828 h 4078158"/>
              <a:gd name="connsiteX15" fmla="*/ 1609201 w 4636102"/>
              <a:gd name="connsiteY15" fmla="*/ 3199946 h 4078158"/>
              <a:gd name="connsiteX16" fmla="*/ 1600200 w 4636102"/>
              <a:gd name="connsiteY16" fmla="*/ 3200400 h 4078158"/>
              <a:gd name="connsiteX17" fmla="*/ 0 w 4636102"/>
              <a:gd name="connsiteY17" fmla="*/ 1600200 h 4078158"/>
              <a:gd name="connsiteX18" fmla="*/ 1600200 w 4636102"/>
              <a:gd name="connsiteY18" fmla="*/ 0 h 407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36102" h="4078158">
                <a:moveTo>
                  <a:pt x="3035902" y="877758"/>
                </a:moveTo>
                <a:cubicBezTo>
                  <a:pt x="3919668" y="877758"/>
                  <a:pt x="4636102" y="1594192"/>
                  <a:pt x="4636102" y="2477958"/>
                </a:cubicBezTo>
                <a:cubicBezTo>
                  <a:pt x="4636102" y="3361724"/>
                  <a:pt x="3919668" y="4078158"/>
                  <a:pt x="3035902" y="4078158"/>
                </a:cubicBezTo>
                <a:cubicBezTo>
                  <a:pt x="2428313" y="4078158"/>
                  <a:pt x="1899815" y="3739531"/>
                  <a:pt x="1628838" y="3240709"/>
                </a:cubicBezTo>
                <a:lnTo>
                  <a:pt x="1609201" y="3199946"/>
                </a:lnTo>
                <a:lnTo>
                  <a:pt x="1763812" y="3192139"/>
                </a:lnTo>
                <a:cubicBezTo>
                  <a:pt x="2570722" y="3110192"/>
                  <a:pt x="3200400" y="2428731"/>
                  <a:pt x="3200400" y="1600200"/>
                </a:cubicBezTo>
                <a:cubicBezTo>
                  <a:pt x="3200400" y="1379259"/>
                  <a:pt x="3155623" y="1168776"/>
                  <a:pt x="3074648" y="977330"/>
                </a:cubicBezTo>
                <a:lnTo>
                  <a:pt x="3026901" y="878213"/>
                </a:lnTo>
                <a:close/>
                <a:moveTo>
                  <a:pt x="1600200" y="0"/>
                </a:moveTo>
                <a:cubicBezTo>
                  <a:pt x="2207789" y="0"/>
                  <a:pt x="2736288" y="338627"/>
                  <a:pt x="3007264" y="837450"/>
                </a:cubicBezTo>
                <a:lnTo>
                  <a:pt x="3026901" y="878213"/>
                </a:lnTo>
                <a:lnTo>
                  <a:pt x="2872291" y="886020"/>
                </a:lnTo>
                <a:cubicBezTo>
                  <a:pt x="2065380" y="967966"/>
                  <a:pt x="1435702" y="1649428"/>
                  <a:pt x="1435702" y="2477958"/>
                </a:cubicBezTo>
                <a:cubicBezTo>
                  <a:pt x="1435702" y="2698900"/>
                  <a:pt x="1480479" y="2909383"/>
                  <a:pt x="1561454" y="3100828"/>
                </a:cubicBezTo>
                <a:lnTo>
                  <a:pt x="1609201" y="3199946"/>
                </a:lnTo>
                <a:lnTo>
                  <a:pt x="1600200" y="3200400"/>
                </a:lnTo>
                <a:cubicBezTo>
                  <a:pt x="716434" y="3200400"/>
                  <a:pt x="0" y="2483966"/>
                  <a:pt x="0" y="1600200"/>
                </a:cubicBezTo>
                <a:cubicBezTo>
                  <a:pt x="0" y="716434"/>
                  <a:pt x="716434" y="0"/>
                  <a:pt x="160020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1507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A86BF91-8268-CFF0-EAF5-DA48AD42343E}"/>
              </a:ext>
            </a:extLst>
          </p:cNvPr>
          <p:cNvCxnSpPr>
            <a:cxnSpLocks/>
          </p:cNvCxnSpPr>
          <p:nvPr/>
        </p:nvCxnSpPr>
        <p:spPr>
          <a:xfrm flipH="1">
            <a:off x="7165597" y="2200259"/>
            <a:ext cx="998290" cy="0"/>
          </a:xfrm>
          <a:prstGeom prst="line">
            <a:avLst/>
          </a:prstGeom>
          <a:ln w="76200"/>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DBC7D91C-692D-D7CE-F8B5-989867E1AD31}"/>
              </a:ext>
            </a:extLst>
          </p:cNvPr>
          <p:cNvSpPr>
            <a:spLocks noGrp="1"/>
          </p:cNvSpPr>
          <p:nvPr>
            <p:ph type="title"/>
          </p:nvPr>
        </p:nvSpPr>
        <p:spPr/>
        <p:txBody>
          <a:bodyPr/>
          <a:lstStyle/>
          <a:p>
            <a:r>
              <a:rPr lang="en-US" dirty="0"/>
              <a:t>Prevention Services vs. Remedial Services </a:t>
            </a:r>
          </a:p>
        </p:txBody>
      </p:sp>
      <p:sp>
        <p:nvSpPr>
          <p:cNvPr id="3" name="Rectangle 2">
            <a:extLst>
              <a:ext uri="{FF2B5EF4-FFF2-40B4-BE49-F238E27FC236}">
                <a16:creationId xmlns:a16="http://schemas.microsoft.com/office/drawing/2014/main" id="{E3BC4779-C377-0B5A-C215-3DC4BAE08221}"/>
              </a:ext>
            </a:extLst>
          </p:cNvPr>
          <p:cNvSpPr/>
          <p:nvPr/>
        </p:nvSpPr>
        <p:spPr>
          <a:xfrm>
            <a:off x="302004" y="2541865"/>
            <a:ext cx="4932726" cy="40770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pPr marL="342900" indent="-342900">
              <a:buFont typeface="Wingdings" panose="05000000000000000000" pitchFamily="2" charset="2"/>
              <a:buChar char="Ø"/>
            </a:pPr>
            <a:endParaRPr lang="en-US" sz="1800" dirty="0">
              <a:solidFill>
                <a:srgbClr val="FFFF00"/>
              </a:solidFill>
            </a:endParaRPr>
          </a:p>
          <a:p>
            <a:pPr marL="342900" indent="-342900">
              <a:buFont typeface="Wingdings" panose="05000000000000000000" pitchFamily="2" charset="2"/>
              <a:buChar char="Ø"/>
            </a:pPr>
            <a:r>
              <a:rPr lang="en-US" sz="1800" dirty="0">
                <a:solidFill>
                  <a:srgbClr val="FFFF00"/>
                </a:solidFill>
              </a:rPr>
              <a:t>Services capable of </a:t>
            </a:r>
            <a:r>
              <a:rPr lang="en-US" sz="1800" u="sng" dirty="0">
                <a:solidFill>
                  <a:srgbClr val="FFFF00"/>
                </a:solidFill>
              </a:rPr>
              <a:t>preventing</a:t>
            </a:r>
            <a:r>
              <a:rPr lang="en-US" sz="1800" dirty="0">
                <a:solidFill>
                  <a:srgbClr val="FFFF00"/>
                </a:solidFill>
              </a:rPr>
              <a:t> need for out-of-home placement while protecting child.</a:t>
            </a:r>
          </a:p>
          <a:p>
            <a:pPr marL="342900" indent="-342900">
              <a:buFont typeface="Wingdings" panose="05000000000000000000" pitchFamily="2" charset="2"/>
              <a:buChar char="Ø"/>
            </a:pPr>
            <a:r>
              <a:rPr lang="en-US" sz="1800" u="sng" dirty="0">
                <a:solidFill>
                  <a:srgbClr val="FFFF00"/>
                </a:solidFill>
              </a:rPr>
              <a:t>Safety planning</a:t>
            </a:r>
            <a:r>
              <a:rPr lang="en-US" sz="1800" dirty="0">
                <a:solidFill>
                  <a:srgbClr val="FFFF00"/>
                </a:solidFill>
              </a:rPr>
              <a:t>.</a:t>
            </a:r>
          </a:p>
          <a:p>
            <a:pPr marL="342900" indent="-342900">
              <a:buFont typeface="Wingdings" panose="05000000000000000000" pitchFamily="2" charset="2"/>
              <a:buChar char="Ø"/>
            </a:pPr>
            <a:r>
              <a:rPr lang="en-US" sz="1800" dirty="0">
                <a:solidFill>
                  <a:srgbClr val="FFFF00"/>
                </a:solidFill>
              </a:rPr>
              <a:t>Preservation services.</a:t>
            </a:r>
          </a:p>
          <a:p>
            <a:pPr marL="342900" indent="-342900">
              <a:buFont typeface="Wingdings" panose="05000000000000000000" pitchFamily="2" charset="2"/>
              <a:buChar char="Ø"/>
            </a:pPr>
            <a:r>
              <a:rPr lang="en-US" sz="1800" dirty="0">
                <a:solidFill>
                  <a:srgbClr val="FFFF00"/>
                </a:solidFill>
              </a:rPr>
              <a:t>Housing assistance.</a:t>
            </a:r>
          </a:p>
          <a:p>
            <a:pPr marL="342900" indent="-342900">
              <a:buFont typeface="Wingdings" panose="05000000000000000000" pitchFamily="2" charset="2"/>
              <a:buChar char="Ø"/>
            </a:pPr>
            <a:r>
              <a:rPr lang="en-US" sz="1800" dirty="0">
                <a:solidFill>
                  <a:srgbClr val="FFFF00"/>
                </a:solidFill>
              </a:rPr>
              <a:t>Specific mental health prevention and treatment services, substance abuse prevention and treatment services, and in-home parent skill-based programs that qualify for federal funding under the federal family first prevention services act.</a:t>
            </a:r>
            <a:endParaRPr lang="en-US" dirty="0">
              <a:solidFill>
                <a:srgbClr val="FFFF00"/>
              </a:solidFill>
            </a:endParaRPr>
          </a:p>
        </p:txBody>
      </p:sp>
      <p:sp>
        <p:nvSpPr>
          <p:cNvPr id="4" name="Rectangle 3">
            <a:extLst>
              <a:ext uri="{FF2B5EF4-FFF2-40B4-BE49-F238E27FC236}">
                <a16:creationId xmlns:a16="http://schemas.microsoft.com/office/drawing/2014/main" id="{54E8FF5C-439C-1B60-55AE-0EC08EC2B0D3}"/>
              </a:ext>
            </a:extLst>
          </p:cNvPr>
          <p:cNvSpPr/>
          <p:nvPr/>
        </p:nvSpPr>
        <p:spPr>
          <a:xfrm>
            <a:off x="6813260" y="2541864"/>
            <a:ext cx="4932726" cy="40770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endParaRPr lang="en-US" sz="1800" dirty="0">
              <a:solidFill>
                <a:srgbClr val="FFFF00"/>
              </a:solidFill>
            </a:endParaRPr>
          </a:p>
          <a:p>
            <a:pPr marL="457200" indent="-457200">
              <a:buFont typeface="Wingdings" panose="05000000000000000000" pitchFamily="2" charset="2"/>
              <a:buChar char="Ø"/>
            </a:pPr>
            <a:r>
              <a:rPr lang="en-US" altLang="en-US" sz="1800" dirty="0">
                <a:solidFill>
                  <a:srgbClr val="FFFF00"/>
                </a:solidFill>
              </a:rPr>
              <a:t>Family reunification services that facilitate </a:t>
            </a:r>
            <a:r>
              <a:rPr lang="en-US" altLang="en-US" sz="1800" u="sng" dirty="0">
                <a:solidFill>
                  <a:srgbClr val="FFFF00"/>
                </a:solidFill>
              </a:rPr>
              <a:t>reunification</a:t>
            </a:r>
            <a:r>
              <a:rPr lang="en-US" altLang="en-US" sz="1800" dirty="0">
                <a:solidFill>
                  <a:srgbClr val="FFFF00"/>
                </a:solidFill>
              </a:rPr>
              <a:t> of child safely and appropriately within a timely fashion.</a:t>
            </a:r>
          </a:p>
          <a:p>
            <a:pPr marL="457200" indent="-457200">
              <a:buFont typeface="Wingdings" panose="05000000000000000000" pitchFamily="2" charset="2"/>
              <a:buChar char="Ø"/>
            </a:pPr>
            <a:r>
              <a:rPr lang="en-US" altLang="en-US" sz="1800" u="sng" dirty="0">
                <a:solidFill>
                  <a:srgbClr val="FFFF00"/>
                </a:solidFill>
              </a:rPr>
              <a:t>Case Planning</a:t>
            </a:r>
            <a:r>
              <a:rPr lang="en-US" altLang="en-US" sz="1800" dirty="0">
                <a:solidFill>
                  <a:srgbClr val="FFFF00"/>
                </a:solidFill>
              </a:rPr>
              <a:t>.</a:t>
            </a:r>
          </a:p>
          <a:p>
            <a:pPr marL="457200" indent="-457200">
              <a:buFont typeface="Wingdings" panose="05000000000000000000" pitchFamily="2" charset="2"/>
              <a:buChar char="Ø"/>
            </a:pPr>
            <a:r>
              <a:rPr lang="en-US" b="0" i="0" dirty="0">
                <a:solidFill>
                  <a:srgbClr val="FFFF00"/>
                </a:solidFill>
                <a:effectLst/>
                <a:latin typeface="Open Sans" panose="020B0606030504020204" pitchFamily="34" charset="0"/>
              </a:rPr>
              <a:t>Remedial services include individual, group, and family counseling; substance abuse treatment services; mental health services; assistance to address domestic violence; services designed to provide temporary childcare and therapeutic services for families; and transportation. </a:t>
            </a:r>
            <a:endParaRPr lang="en-US" altLang="en-US" sz="1800" dirty="0">
              <a:solidFill>
                <a:srgbClr val="FFFF00"/>
              </a:solidFill>
            </a:endParaRPr>
          </a:p>
        </p:txBody>
      </p:sp>
      <p:sp>
        <p:nvSpPr>
          <p:cNvPr id="5" name="Rectangle 4">
            <a:extLst>
              <a:ext uri="{FF2B5EF4-FFF2-40B4-BE49-F238E27FC236}">
                <a16:creationId xmlns:a16="http://schemas.microsoft.com/office/drawing/2014/main" id="{C7F0FF5F-697F-4905-F514-9E4543D01371}"/>
              </a:ext>
            </a:extLst>
          </p:cNvPr>
          <p:cNvSpPr/>
          <p:nvPr/>
        </p:nvSpPr>
        <p:spPr>
          <a:xfrm>
            <a:off x="4521666" y="1688870"/>
            <a:ext cx="2676088" cy="998290"/>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Services</a:t>
            </a:r>
          </a:p>
        </p:txBody>
      </p:sp>
      <p:cxnSp>
        <p:nvCxnSpPr>
          <p:cNvPr id="7" name="Straight Connector 6">
            <a:extLst>
              <a:ext uri="{FF2B5EF4-FFF2-40B4-BE49-F238E27FC236}">
                <a16:creationId xmlns:a16="http://schemas.microsoft.com/office/drawing/2014/main" id="{956FE43B-EB15-0002-82DB-1FA3818C701A}"/>
              </a:ext>
            </a:extLst>
          </p:cNvPr>
          <p:cNvCxnSpPr>
            <a:cxnSpLocks/>
            <a:stCxn id="5" idx="1"/>
          </p:cNvCxnSpPr>
          <p:nvPr/>
        </p:nvCxnSpPr>
        <p:spPr>
          <a:xfrm flipH="1">
            <a:off x="3523376" y="2188015"/>
            <a:ext cx="99829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8A08A26A-18C0-2672-51D7-B1FB54BC3710}"/>
              </a:ext>
            </a:extLst>
          </p:cNvPr>
          <p:cNvCxnSpPr>
            <a:cxnSpLocks/>
          </p:cNvCxnSpPr>
          <p:nvPr/>
        </p:nvCxnSpPr>
        <p:spPr>
          <a:xfrm>
            <a:off x="3556932" y="2186504"/>
            <a:ext cx="0" cy="35536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78FCAB33-CF87-DFA3-17D0-896E57059759}"/>
              </a:ext>
            </a:extLst>
          </p:cNvPr>
          <p:cNvCxnSpPr>
            <a:cxnSpLocks/>
          </p:cNvCxnSpPr>
          <p:nvPr/>
        </p:nvCxnSpPr>
        <p:spPr>
          <a:xfrm>
            <a:off x="8130332" y="2198748"/>
            <a:ext cx="0" cy="35536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5" name="Rectangle: Rounded Corners 14">
            <a:extLst>
              <a:ext uri="{FF2B5EF4-FFF2-40B4-BE49-F238E27FC236}">
                <a16:creationId xmlns:a16="http://schemas.microsoft.com/office/drawing/2014/main" id="{87470311-AF22-5651-9110-1B7CB981EA3E}"/>
              </a:ext>
            </a:extLst>
          </p:cNvPr>
          <p:cNvSpPr/>
          <p:nvPr/>
        </p:nvSpPr>
        <p:spPr>
          <a:xfrm>
            <a:off x="1375794" y="2021747"/>
            <a:ext cx="1567342" cy="66540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Preventative</a:t>
            </a:r>
          </a:p>
        </p:txBody>
      </p:sp>
      <p:sp>
        <p:nvSpPr>
          <p:cNvPr id="16" name="Rectangle: Rounded Corners 15">
            <a:extLst>
              <a:ext uri="{FF2B5EF4-FFF2-40B4-BE49-F238E27FC236}">
                <a16:creationId xmlns:a16="http://schemas.microsoft.com/office/drawing/2014/main" id="{ADE025DB-FCD8-BA1B-4C0A-9FB892242E2D}"/>
              </a:ext>
            </a:extLst>
          </p:cNvPr>
          <p:cNvSpPr/>
          <p:nvPr/>
        </p:nvSpPr>
        <p:spPr>
          <a:xfrm>
            <a:off x="8741328" y="2021747"/>
            <a:ext cx="1567342" cy="66540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Remedial</a:t>
            </a:r>
          </a:p>
        </p:txBody>
      </p:sp>
      <p:pic>
        <p:nvPicPr>
          <p:cNvPr id="19" name="Graphic 18" descr="Question Mark with solid fill">
            <a:extLst>
              <a:ext uri="{FF2B5EF4-FFF2-40B4-BE49-F238E27FC236}">
                <a16:creationId xmlns:a16="http://schemas.microsoft.com/office/drawing/2014/main" id="{B70F9EF6-9336-3142-F887-6E21E91A83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66795" y="4038600"/>
            <a:ext cx="914400" cy="914400"/>
          </a:xfrm>
          <a:prstGeom prst="rect">
            <a:avLst/>
          </a:prstGeom>
        </p:spPr>
      </p:pic>
      <p:sp>
        <p:nvSpPr>
          <p:cNvPr id="20" name="Arrow: Left-Right 19">
            <a:extLst>
              <a:ext uri="{FF2B5EF4-FFF2-40B4-BE49-F238E27FC236}">
                <a16:creationId xmlns:a16="http://schemas.microsoft.com/office/drawing/2014/main" id="{64E5A158-99A4-A819-BCCC-48D31B389FD9}"/>
              </a:ext>
            </a:extLst>
          </p:cNvPr>
          <p:cNvSpPr/>
          <p:nvPr/>
        </p:nvSpPr>
        <p:spPr>
          <a:xfrm>
            <a:off x="5427520" y="4876801"/>
            <a:ext cx="1192949" cy="3640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817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3491-8BBE-1288-9E9B-6D7F41C7E59D}"/>
              </a:ext>
            </a:extLst>
          </p:cNvPr>
          <p:cNvSpPr>
            <a:spLocks noGrp="1"/>
          </p:cNvSpPr>
          <p:nvPr>
            <p:ph type="title"/>
          </p:nvPr>
        </p:nvSpPr>
        <p:spPr/>
        <p:txBody>
          <a:bodyPr/>
          <a:lstStyle/>
          <a:p>
            <a:r>
              <a:rPr lang="en-US" dirty="0"/>
              <a:t>Issue 2: Placement with a Relative</a:t>
            </a:r>
          </a:p>
        </p:txBody>
      </p:sp>
      <p:sp>
        <p:nvSpPr>
          <p:cNvPr id="3" name="Text Placeholder 2">
            <a:extLst>
              <a:ext uri="{FF2B5EF4-FFF2-40B4-BE49-F238E27FC236}">
                <a16:creationId xmlns:a16="http://schemas.microsoft.com/office/drawing/2014/main" id="{C956A90A-C258-47A4-7F01-FA6F94B47C8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72138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50"/>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51B428-A19A-418F-BA51-4D028BC7B0CF}"/>
              </a:ext>
            </a:extLst>
          </p:cNvPr>
          <p:cNvSpPr>
            <a:spLocks noGrp="1"/>
          </p:cNvSpPr>
          <p:nvPr>
            <p:ph type="title"/>
          </p:nvPr>
        </p:nvSpPr>
        <p:spPr/>
        <p:txBody>
          <a:bodyPr/>
          <a:lstStyle/>
          <a:p>
            <a:r>
              <a:rPr lang="en-US" dirty="0"/>
              <a:t>RCW 13.34.065(5)(c):  Relative Placement</a:t>
            </a:r>
          </a:p>
        </p:txBody>
      </p:sp>
      <p:sp>
        <p:nvSpPr>
          <p:cNvPr id="8" name="TextBox 7">
            <a:extLst>
              <a:ext uri="{FF2B5EF4-FFF2-40B4-BE49-F238E27FC236}">
                <a16:creationId xmlns:a16="http://schemas.microsoft.com/office/drawing/2014/main" id="{19756960-E7D0-4CA6-A620-86FAC76863F6}"/>
              </a:ext>
            </a:extLst>
          </p:cNvPr>
          <p:cNvSpPr txBox="1"/>
          <p:nvPr/>
        </p:nvSpPr>
        <p:spPr>
          <a:xfrm>
            <a:off x="347871" y="2186608"/>
            <a:ext cx="7315200" cy="4524315"/>
          </a:xfrm>
          <a:prstGeom prst="rect">
            <a:avLst/>
          </a:prstGeom>
          <a:noFill/>
        </p:spPr>
        <p:txBody>
          <a:bodyPr wrap="square" rtlCol="0">
            <a:spAutoFit/>
          </a:bodyPr>
          <a:lstStyle/>
          <a:p>
            <a:r>
              <a:rPr lang="en-US" sz="2400" dirty="0"/>
              <a:t>PRESUMPTION of relative placement:  Court shall place with relative or </a:t>
            </a:r>
            <a:r>
              <a:rPr lang="en-US" altLang="en-US" sz="2400" dirty="0"/>
              <a:t>suitable adults unless:</a:t>
            </a:r>
          </a:p>
          <a:p>
            <a:pPr marL="342900" indent="-342900">
              <a:buFont typeface="Wingdings" panose="05000000000000000000" pitchFamily="2" charset="2"/>
              <a:buChar char="Ø"/>
            </a:pPr>
            <a:r>
              <a:rPr lang="en-US" sz="2400" dirty="0">
                <a:solidFill>
                  <a:srgbClr val="FFFF00"/>
                </a:solidFill>
              </a:rPr>
              <a:t>Reasonable cause to believe that placement in foster care is necessary to prevent imminent physical harm (SAME AS SHELTER CARE REMOVAL STANDARD) </a:t>
            </a:r>
          </a:p>
          <a:p>
            <a:pPr marL="800100" lvl="1" indent="-342900">
              <a:buFont typeface="Wingdings" panose="05000000000000000000" pitchFamily="2" charset="2"/>
              <a:buChar char="Ø"/>
            </a:pPr>
            <a:r>
              <a:rPr lang="en-US" sz="2400" dirty="0">
                <a:solidFill>
                  <a:srgbClr val="FFFF00"/>
                </a:solidFill>
              </a:rPr>
              <a:t>Because no relative or other suitable person is capable of ensuring the basic safety of the child</a:t>
            </a:r>
          </a:p>
          <a:p>
            <a:r>
              <a:rPr lang="en-US" sz="2400" dirty="0"/>
              <a:t>			OR</a:t>
            </a:r>
          </a:p>
          <a:p>
            <a:pPr marL="800100" lvl="1" indent="-342900">
              <a:buFont typeface="Wingdings" panose="05000000000000000000" pitchFamily="2" charset="2"/>
              <a:buChar char="Ø"/>
            </a:pPr>
            <a:r>
              <a:rPr lang="en-US" sz="2400" dirty="0"/>
              <a:t>Efforts to reunite will be hindered</a:t>
            </a:r>
          </a:p>
          <a:p>
            <a:pPr marL="342900" indent="-342900">
              <a:buFont typeface="Wingdings" panose="05000000000000000000" pitchFamily="2" charset="2"/>
              <a:buChar char="Ø"/>
            </a:pPr>
            <a:r>
              <a:rPr lang="en-US" sz="2400" b="1" dirty="0">
                <a:solidFill>
                  <a:srgbClr val="FFFF00"/>
                </a:solidFill>
              </a:rPr>
              <a:t>Burden of proof on petitioner </a:t>
            </a:r>
          </a:p>
        </p:txBody>
      </p:sp>
      <p:sp>
        <p:nvSpPr>
          <p:cNvPr id="7" name="Rectangle 1">
            <a:extLst>
              <a:ext uri="{FF2B5EF4-FFF2-40B4-BE49-F238E27FC236}">
                <a16:creationId xmlns:a16="http://schemas.microsoft.com/office/drawing/2014/main" id="{D21F5F71-4FBF-4333-AEA4-7709B139A0A7}"/>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AAB48EB4-475F-49B0-A4F9-604F0B15E019}"/>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26206AB4-24C4-4F35-B8CD-9CF33939708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16952" y="2620641"/>
            <a:ext cx="4027177" cy="2684784"/>
          </a:xfrm>
          <a:prstGeom prst="rect">
            <a:avLst/>
          </a:prstGeom>
        </p:spPr>
      </p:pic>
    </p:spTree>
    <p:extLst>
      <p:ext uri="{BB962C8B-B14F-4D97-AF65-F5344CB8AC3E}">
        <p14:creationId xmlns:p14="http://schemas.microsoft.com/office/powerpoint/2010/main" val="575751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50"/>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51B428-A19A-418F-BA51-4D028BC7B0CF}"/>
              </a:ext>
            </a:extLst>
          </p:cNvPr>
          <p:cNvSpPr>
            <a:spLocks noGrp="1"/>
          </p:cNvSpPr>
          <p:nvPr>
            <p:ph type="title"/>
          </p:nvPr>
        </p:nvSpPr>
        <p:spPr/>
        <p:txBody>
          <a:bodyPr/>
          <a:lstStyle/>
          <a:p>
            <a:r>
              <a:rPr lang="en-US" dirty="0"/>
              <a:t>RCW 13.34.065(5)(c)(ii):  Court’s Inquiry Into Relative Placement Options</a:t>
            </a:r>
          </a:p>
        </p:txBody>
      </p:sp>
      <p:sp>
        <p:nvSpPr>
          <p:cNvPr id="8" name="TextBox 7">
            <a:extLst>
              <a:ext uri="{FF2B5EF4-FFF2-40B4-BE49-F238E27FC236}">
                <a16:creationId xmlns:a16="http://schemas.microsoft.com/office/drawing/2014/main" id="{19756960-E7D0-4CA6-A620-86FAC76863F6}"/>
              </a:ext>
            </a:extLst>
          </p:cNvPr>
          <p:cNvSpPr txBox="1"/>
          <p:nvPr/>
        </p:nvSpPr>
        <p:spPr>
          <a:xfrm>
            <a:off x="215664" y="2242109"/>
            <a:ext cx="11760671" cy="4093428"/>
          </a:xfrm>
          <a:prstGeom prst="rect">
            <a:avLst/>
          </a:prstGeom>
          <a:noFill/>
        </p:spPr>
        <p:txBody>
          <a:bodyPr wrap="square" rtlCol="0">
            <a:spAutoFit/>
          </a:bodyPr>
          <a:lstStyle/>
          <a:p>
            <a:r>
              <a:rPr lang="en-US" sz="2600" dirty="0"/>
              <a:t>New line of court inquiry: at 72-hour shelter care hearing, the Court shall inquire whether relative or suitable person:</a:t>
            </a:r>
          </a:p>
          <a:p>
            <a:pPr marL="342900" indent="-342900">
              <a:buFont typeface="Wingdings" panose="05000000000000000000" pitchFamily="2" charset="2"/>
              <a:buChar char="Ø"/>
            </a:pPr>
            <a:r>
              <a:rPr lang="en-US" sz="2600" dirty="0"/>
              <a:t>Has expressed interest in becoming caregiver for child;</a:t>
            </a:r>
          </a:p>
          <a:p>
            <a:pPr marL="342900" indent="-342900">
              <a:buFont typeface="Wingdings" panose="05000000000000000000" pitchFamily="2" charset="2"/>
              <a:buChar char="Ø"/>
            </a:pPr>
            <a:r>
              <a:rPr lang="en-US" sz="2600" dirty="0"/>
              <a:t>Is able to meet any special needs of child;</a:t>
            </a:r>
          </a:p>
          <a:p>
            <a:pPr marL="342900" indent="-342900">
              <a:buFont typeface="Wingdings" panose="05000000000000000000" pitchFamily="2" charset="2"/>
              <a:buChar char="Ø"/>
            </a:pPr>
            <a:r>
              <a:rPr lang="en-US" sz="2600" dirty="0"/>
              <a:t>Is willing to facility child’s sibling and parent visitation if ordered by court;</a:t>
            </a:r>
          </a:p>
          <a:p>
            <a:pPr marL="342900" indent="-342900">
              <a:buFont typeface="Wingdings" panose="05000000000000000000" pitchFamily="2" charset="2"/>
              <a:buChar char="Ø"/>
            </a:pPr>
            <a:r>
              <a:rPr lang="en-US" sz="2600" dirty="0"/>
              <a:t>Supports reunification of parent and child once reunification can safely occur.</a:t>
            </a:r>
          </a:p>
          <a:p>
            <a:endParaRPr lang="en-US" sz="2600" dirty="0"/>
          </a:p>
          <a:p>
            <a:r>
              <a:rPr lang="en-US" sz="2600" dirty="0">
                <a:solidFill>
                  <a:srgbClr val="FFFF00"/>
                </a:solidFill>
              </a:rPr>
              <a:t>Court shall give great weight to stated preference of parent, guardian, or legal custodian, and the child.  </a:t>
            </a:r>
          </a:p>
        </p:txBody>
      </p:sp>
      <p:sp>
        <p:nvSpPr>
          <p:cNvPr id="7" name="Rectangle 1">
            <a:extLst>
              <a:ext uri="{FF2B5EF4-FFF2-40B4-BE49-F238E27FC236}">
                <a16:creationId xmlns:a16="http://schemas.microsoft.com/office/drawing/2014/main" id="{D21F5F71-4FBF-4333-AEA4-7709B139A0A7}"/>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AAB48EB4-475F-49B0-A4F9-604F0B15E019}"/>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0191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51B428-A19A-418F-BA51-4D028BC7B0CF}"/>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sz="3300"/>
              <a:t>RCW 13.34.065(5)(c)(iii):  Relative Placement:  Factors Not Preventing Placement</a:t>
            </a:r>
          </a:p>
        </p:txBody>
      </p:sp>
      <p:sp>
        <p:nvSpPr>
          <p:cNvPr id="8" name="TextBox 7">
            <a:extLst>
              <a:ext uri="{FF2B5EF4-FFF2-40B4-BE49-F238E27FC236}">
                <a16:creationId xmlns:a16="http://schemas.microsoft.com/office/drawing/2014/main" id="{19756960-E7D0-4CA6-A620-86FAC76863F6}"/>
              </a:ext>
            </a:extLst>
          </p:cNvPr>
          <p:cNvSpPr txBox="1"/>
          <p:nvPr/>
        </p:nvSpPr>
        <p:spPr>
          <a:xfrm>
            <a:off x="756521" y="2336573"/>
            <a:ext cx="8229636" cy="4338547"/>
          </a:xfrm>
          <a:prstGeom prst="rect">
            <a:avLst/>
          </a:prstGeom>
        </p:spPr>
        <p:txBody>
          <a:bodyPr vert="horz" lIns="91440" tIns="45720" rIns="91440" bIns="45720" rtlCol="0">
            <a:normAutofit/>
          </a:bodyPr>
          <a:lstStyle/>
          <a:p>
            <a:pPr defTabSz="914400">
              <a:lnSpc>
                <a:spcPct val="90000"/>
              </a:lnSpc>
              <a:spcAft>
                <a:spcPts val="600"/>
              </a:spcAft>
            </a:pPr>
            <a:r>
              <a:rPr lang="en-US" sz="2000" dirty="0"/>
              <a:t>The following factors/issues </a:t>
            </a:r>
            <a:r>
              <a:rPr lang="en-US" sz="2000" dirty="0">
                <a:solidFill>
                  <a:srgbClr val="FFFF00"/>
                </a:solidFill>
              </a:rPr>
              <a:t>must NOT prevent </a:t>
            </a:r>
            <a:r>
              <a:rPr lang="en-US" sz="2000" dirty="0"/>
              <a:t>child’s </a:t>
            </a:r>
            <a:r>
              <a:rPr lang="en-US" sz="2000" dirty="0">
                <a:solidFill>
                  <a:srgbClr val="FFFF00"/>
                </a:solidFill>
              </a:rPr>
              <a:t>placement</a:t>
            </a:r>
            <a:r>
              <a:rPr lang="en-US" sz="2000" dirty="0"/>
              <a:t> with relative/suitable adult:</a:t>
            </a:r>
          </a:p>
          <a:p>
            <a:pPr marL="342900" indent="-228600" defTabSz="914400">
              <a:lnSpc>
                <a:spcPct val="90000"/>
              </a:lnSpc>
              <a:spcAft>
                <a:spcPts val="600"/>
              </a:spcAft>
              <a:buFont typeface="Arial" panose="020B0604020202020204" pitchFamily="34" charset="0"/>
              <a:buChar char="•"/>
            </a:pPr>
            <a:r>
              <a:rPr lang="en-US" sz="2000" dirty="0"/>
              <a:t>Incomplete Department or </a:t>
            </a:r>
            <a:r>
              <a:rPr lang="en-US" sz="2000" dirty="0">
                <a:solidFill>
                  <a:srgbClr val="FFFF00"/>
                </a:solidFill>
              </a:rPr>
              <a:t>fingerprint-based background check</a:t>
            </a:r>
            <a:r>
              <a:rPr lang="en-US" sz="2000" dirty="0"/>
              <a:t>, if relative or suitable adult appears suitable and competent, but background check must be completed as soon as possible after placement;</a:t>
            </a:r>
          </a:p>
          <a:p>
            <a:pPr marL="342900" indent="-228600" defTabSz="914400">
              <a:lnSpc>
                <a:spcPct val="90000"/>
              </a:lnSpc>
              <a:spcAft>
                <a:spcPts val="600"/>
              </a:spcAft>
              <a:buFont typeface="Arial" panose="020B0604020202020204" pitchFamily="34" charset="0"/>
              <a:buChar char="•"/>
            </a:pPr>
            <a:r>
              <a:rPr lang="en-US" sz="2000" dirty="0">
                <a:solidFill>
                  <a:srgbClr val="FFFF00"/>
                </a:solidFill>
              </a:rPr>
              <a:t>Uncertainty </a:t>
            </a:r>
            <a:r>
              <a:rPr lang="en-US" sz="2000" dirty="0"/>
              <a:t>on part of relative/suitable adult </a:t>
            </a:r>
            <a:r>
              <a:rPr lang="en-US" sz="2000" dirty="0">
                <a:solidFill>
                  <a:srgbClr val="FFFF00"/>
                </a:solidFill>
              </a:rPr>
              <a:t>regarding adoption</a:t>
            </a:r>
            <a:r>
              <a:rPr lang="en-US" sz="2000" dirty="0"/>
              <a:t>;</a:t>
            </a:r>
          </a:p>
          <a:p>
            <a:pPr marL="342900" indent="-228600" defTabSz="914400">
              <a:lnSpc>
                <a:spcPct val="90000"/>
              </a:lnSpc>
              <a:spcAft>
                <a:spcPts val="600"/>
              </a:spcAft>
              <a:buFont typeface="Arial" panose="020B0604020202020204" pitchFamily="34" charset="0"/>
              <a:buChar char="•"/>
            </a:pPr>
            <a:r>
              <a:rPr lang="en-US" sz="2000" dirty="0">
                <a:solidFill>
                  <a:srgbClr val="FFFF00"/>
                </a:solidFill>
              </a:rPr>
              <a:t>Disbelief</a:t>
            </a:r>
            <a:r>
              <a:rPr lang="en-US" sz="2000" dirty="0">
                <a:solidFill>
                  <a:schemeClr val="bg1"/>
                </a:solidFill>
              </a:rPr>
              <a:t> </a:t>
            </a:r>
            <a:r>
              <a:rPr lang="en-US" sz="2000" dirty="0"/>
              <a:t>on part of relative/suitable adult that </a:t>
            </a:r>
            <a:r>
              <a:rPr lang="en-US" sz="2000" dirty="0">
                <a:solidFill>
                  <a:srgbClr val="FFFF00"/>
                </a:solidFill>
              </a:rPr>
              <a:t>parent presents a danger</a:t>
            </a:r>
            <a:r>
              <a:rPr lang="en-US" sz="2000" dirty="0"/>
              <a:t> to the child, provided caregiver will protect the safety of child and comply with court orders regarding parent-child contact;</a:t>
            </a:r>
          </a:p>
          <a:p>
            <a:pPr marL="342900" indent="-228600" defTabSz="914400">
              <a:lnSpc>
                <a:spcPct val="90000"/>
              </a:lnSpc>
              <a:spcAft>
                <a:spcPts val="600"/>
              </a:spcAft>
              <a:buFont typeface="Arial" panose="020B0604020202020204" pitchFamily="34" charset="0"/>
              <a:buChar char="•"/>
            </a:pPr>
            <a:r>
              <a:rPr lang="en-US" sz="2000" dirty="0"/>
              <a:t>Conditions of relative/suitable adult’s </a:t>
            </a:r>
            <a:r>
              <a:rPr lang="en-US" sz="2000" dirty="0">
                <a:solidFill>
                  <a:srgbClr val="FFFF00"/>
                </a:solidFill>
              </a:rPr>
              <a:t>home </a:t>
            </a:r>
            <a:r>
              <a:rPr lang="en-US" sz="2000" dirty="0"/>
              <a:t>are </a:t>
            </a:r>
            <a:r>
              <a:rPr lang="en-US" sz="2000" dirty="0">
                <a:solidFill>
                  <a:srgbClr val="FFFF00"/>
                </a:solidFill>
              </a:rPr>
              <a:t>not</a:t>
            </a:r>
            <a:r>
              <a:rPr lang="en-US" sz="2000" dirty="0"/>
              <a:t> sufficient to </a:t>
            </a:r>
            <a:r>
              <a:rPr lang="en-US" sz="2000" dirty="0">
                <a:solidFill>
                  <a:srgbClr val="FFFF00"/>
                </a:solidFill>
              </a:rPr>
              <a:t>satisfy requirements of licensed foster home</a:t>
            </a:r>
            <a:r>
              <a:rPr lang="en-US" sz="2000" dirty="0"/>
              <a:t>.  </a:t>
            </a:r>
          </a:p>
          <a:p>
            <a:pPr marL="342900" indent="-228600" defTabSz="914400">
              <a:lnSpc>
                <a:spcPct val="90000"/>
              </a:lnSpc>
              <a:spcAft>
                <a:spcPts val="600"/>
              </a:spcAft>
              <a:buFont typeface="Arial" panose="020B0604020202020204" pitchFamily="34" charset="0"/>
              <a:buChar char="•"/>
            </a:pPr>
            <a:r>
              <a:rPr lang="en-US" sz="2000" dirty="0"/>
              <a:t>Court may order Department to provide </a:t>
            </a:r>
            <a:r>
              <a:rPr lang="en-US" sz="2000" dirty="0">
                <a:solidFill>
                  <a:srgbClr val="FFFF00"/>
                </a:solidFill>
              </a:rPr>
              <a:t>financial or other support to ensure safe conditions in the home</a:t>
            </a:r>
            <a:r>
              <a:rPr lang="en-US" sz="2000" dirty="0"/>
              <a:t>.  </a:t>
            </a:r>
          </a:p>
        </p:txBody>
      </p:sp>
      <p:pic>
        <p:nvPicPr>
          <p:cNvPr id="5" name="Graphic 4" descr="No sign with solid fill">
            <a:extLst>
              <a:ext uri="{FF2B5EF4-FFF2-40B4-BE49-F238E27FC236}">
                <a16:creationId xmlns:a16="http://schemas.microsoft.com/office/drawing/2014/main" id="{5DEF8B57-8C53-A998-E4AF-6C7CE95E33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65823" y="2336573"/>
            <a:ext cx="2656718" cy="2656718"/>
          </a:xfrm>
          <a:prstGeom prst="rect">
            <a:avLst/>
          </a:prstGeom>
          <a:ln>
            <a:noFill/>
          </a:ln>
          <a:effectLst>
            <a:outerShdw blurRad="76200" dist="63500" dir="5040000" algn="tl" rotWithShape="0">
              <a:srgbClr val="000000">
                <a:alpha val="41000"/>
              </a:srgbClr>
            </a:outerShdw>
          </a:effectLst>
        </p:spPr>
      </p:pic>
      <p:sp>
        <p:nvSpPr>
          <p:cNvPr id="7" name="Rectangle 1">
            <a:extLst>
              <a:ext uri="{FF2B5EF4-FFF2-40B4-BE49-F238E27FC236}">
                <a16:creationId xmlns:a16="http://schemas.microsoft.com/office/drawing/2014/main" id="{D21F5F71-4FBF-4333-AEA4-7709B139A0A7}"/>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AAB48EB4-475F-49B0-A4F9-604F0B15E019}"/>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Graphic 8" descr="Checkbox Checked with solid fill">
            <a:extLst>
              <a:ext uri="{FF2B5EF4-FFF2-40B4-BE49-F238E27FC236}">
                <a16:creationId xmlns:a16="http://schemas.microsoft.com/office/drawing/2014/main" id="{81C04FF0-7A53-3EEC-01AA-59026A9A79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50400" y="3520440"/>
            <a:ext cx="914400" cy="914400"/>
          </a:xfrm>
          <a:prstGeom prst="rect">
            <a:avLst/>
          </a:prstGeom>
        </p:spPr>
      </p:pic>
      <p:pic>
        <p:nvPicPr>
          <p:cNvPr id="10" name="Graphic 9" descr="Checkbox Checked with solid fill">
            <a:extLst>
              <a:ext uri="{FF2B5EF4-FFF2-40B4-BE49-F238E27FC236}">
                <a16:creationId xmlns:a16="http://schemas.microsoft.com/office/drawing/2014/main" id="{6A627CD5-579E-C3CC-894C-5CC74C961D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14643" y="2880360"/>
            <a:ext cx="914400" cy="914400"/>
          </a:xfrm>
          <a:prstGeom prst="rect">
            <a:avLst/>
          </a:prstGeom>
        </p:spPr>
      </p:pic>
    </p:spTree>
    <p:extLst>
      <p:ext uri="{BB962C8B-B14F-4D97-AF65-F5344CB8AC3E}">
        <p14:creationId xmlns:p14="http://schemas.microsoft.com/office/powerpoint/2010/main" val="2579034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BF82D-8F72-40B0-90A2-E7F01E649003}"/>
              </a:ext>
            </a:extLst>
          </p:cNvPr>
          <p:cNvSpPr>
            <a:spLocks noGrp="1"/>
          </p:cNvSpPr>
          <p:nvPr>
            <p:ph type="title"/>
          </p:nvPr>
        </p:nvSpPr>
        <p:spPr/>
        <p:txBody>
          <a:bodyPr/>
          <a:lstStyle/>
          <a:p>
            <a:r>
              <a:rPr lang="en-US" dirty="0"/>
              <a:t>RCW 13.34.065(5)(</a:t>
            </a:r>
            <a:r>
              <a:rPr lang="en-US" dirty="0" err="1"/>
              <a:t>i</a:t>
            </a:r>
            <a:r>
              <a:rPr lang="en-US" dirty="0"/>
              <a:t>):  Relative Placement:  Initial Foster Care License</a:t>
            </a:r>
          </a:p>
        </p:txBody>
      </p:sp>
      <p:sp>
        <p:nvSpPr>
          <p:cNvPr id="3" name="Content Placeholder 2">
            <a:extLst>
              <a:ext uri="{FF2B5EF4-FFF2-40B4-BE49-F238E27FC236}">
                <a16:creationId xmlns:a16="http://schemas.microsoft.com/office/drawing/2014/main" id="{91271ECA-42AB-4440-90D8-D0B6EC61C375}"/>
              </a:ext>
            </a:extLst>
          </p:cNvPr>
          <p:cNvSpPr>
            <a:spLocks noGrp="1"/>
          </p:cNvSpPr>
          <p:nvPr>
            <p:ph idx="1"/>
          </p:nvPr>
        </p:nvSpPr>
        <p:spPr>
          <a:xfrm>
            <a:off x="451721" y="2289247"/>
            <a:ext cx="8150412" cy="4312405"/>
          </a:xfrm>
        </p:spPr>
        <p:txBody>
          <a:bodyPr>
            <a:normAutofit lnSpcReduction="10000"/>
          </a:bodyPr>
          <a:lstStyle/>
          <a:p>
            <a:pPr marL="457200" indent="-457200">
              <a:buFont typeface="Wingdings" panose="05000000000000000000" pitchFamily="2" charset="2"/>
              <a:buChar char="Ø"/>
            </a:pPr>
            <a:r>
              <a:rPr lang="en-US" dirty="0"/>
              <a:t>If court places with relative or suitable adult, and placement wishes to be a </a:t>
            </a:r>
            <a:r>
              <a:rPr lang="en-US" dirty="0">
                <a:solidFill>
                  <a:srgbClr val="FFFF00"/>
                </a:solidFill>
              </a:rPr>
              <a:t>licensed foster parent</a:t>
            </a:r>
            <a:r>
              <a:rPr lang="en-US" dirty="0"/>
              <a:t>, court shall order Department to begin initial assessment within </a:t>
            </a:r>
            <a:r>
              <a:rPr lang="en-US" dirty="0">
                <a:solidFill>
                  <a:srgbClr val="FFFF00"/>
                </a:solidFill>
              </a:rPr>
              <a:t>10 days</a:t>
            </a:r>
            <a:r>
              <a:rPr lang="en-US" dirty="0"/>
              <a:t>.</a:t>
            </a:r>
          </a:p>
          <a:p>
            <a:pPr marL="457200" indent="-457200">
              <a:buFont typeface="Wingdings" panose="05000000000000000000" pitchFamily="2" charset="2"/>
              <a:buChar char="Ø"/>
            </a:pPr>
            <a:r>
              <a:rPr lang="en-US" dirty="0"/>
              <a:t>If relative or suitable adult is </a:t>
            </a:r>
            <a:r>
              <a:rPr lang="en-US" dirty="0">
                <a:solidFill>
                  <a:srgbClr val="FFFF00"/>
                </a:solidFill>
              </a:rPr>
              <a:t>qualified</a:t>
            </a:r>
            <a:r>
              <a:rPr lang="en-US" dirty="0"/>
              <a:t>, Department shall issue an </a:t>
            </a:r>
            <a:r>
              <a:rPr lang="en-US" dirty="0">
                <a:solidFill>
                  <a:srgbClr val="FFFF00"/>
                </a:solidFill>
              </a:rPr>
              <a:t>initial license </a:t>
            </a:r>
            <a:r>
              <a:rPr lang="en-US" dirty="0"/>
              <a:t>and begin making foster care payments after </a:t>
            </a:r>
            <a:r>
              <a:rPr lang="en-US" dirty="0">
                <a:solidFill>
                  <a:srgbClr val="FFFF00"/>
                </a:solidFill>
              </a:rPr>
              <a:t>10 days</a:t>
            </a:r>
            <a:r>
              <a:rPr lang="en-US" dirty="0"/>
              <a:t>, beginning on date Department approves initial license. </a:t>
            </a:r>
          </a:p>
          <a:p>
            <a:pPr marL="457200" indent="-457200">
              <a:buFont typeface="Wingdings" panose="05000000000000000000" pitchFamily="2" charset="2"/>
              <a:buChar char="Ø"/>
            </a:pPr>
            <a:r>
              <a:rPr lang="en-US" dirty="0"/>
              <a:t>If relative or suitable adult </a:t>
            </a:r>
            <a:r>
              <a:rPr lang="en-US" dirty="0">
                <a:solidFill>
                  <a:srgbClr val="FFFF00"/>
                </a:solidFill>
              </a:rPr>
              <a:t>unqualified</a:t>
            </a:r>
            <a:r>
              <a:rPr lang="en-US" dirty="0"/>
              <a:t>, Department shall report to court within </a:t>
            </a:r>
            <a:r>
              <a:rPr lang="en-US" dirty="0">
                <a:solidFill>
                  <a:srgbClr val="FFFF00"/>
                </a:solidFill>
              </a:rPr>
              <a:t>one week of decision</a:t>
            </a:r>
            <a:r>
              <a:rPr lang="en-US" dirty="0"/>
              <a:t>.</a:t>
            </a:r>
          </a:p>
          <a:p>
            <a:pPr marL="457200" indent="-457200">
              <a:buFont typeface="Wingdings" panose="05000000000000000000" pitchFamily="2" charset="2"/>
              <a:buChar char="Ø"/>
            </a:pPr>
            <a:r>
              <a:rPr lang="en-US" dirty="0"/>
              <a:t>Department shall also report on status of licensure process during </a:t>
            </a:r>
            <a:r>
              <a:rPr lang="en-US" dirty="0">
                <a:solidFill>
                  <a:srgbClr val="FFFF00"/>
                </a:solidFill>
              </a:rPr>
              <a:t>entry of dispositional orders</a:t>
            </a:r>
            <a:r>
              <a:rPr lang="en-US" dirty="0"/>
              <a:t>.</a:t>
            </a:r>
          </a:p>
        </p:txBody>
      </p:sp>
      <p:sp>
        <p:nvSpPr>
          <p:cNvPr id="4" name="Rectangle 3">
            <a:extLst>
              <a:ext uri="{FF2B5EF4-FFF2-40B4-BE49-F238E27FC236}">
                <a16:creationId xmlns:a16="http://schemas.microsoft.com/office/drawing/2014/main" id="{9DB69964-528F-027D-B907-76634B77DD6B}"/>
              </a:ext>
            </a:extLst>
          </p:cNvPr>
          <p:cNvSpPr/>
          <p:nvPr/>
        </p:nvSpPr>
        <p:spPr>
          <a:xfrm>
            <a:off x="9398000" y="2345267"/>
            <a:ext cx="2142067" cy="1080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 Hour Hearing</a:t>
            </a:r>
          </a:p>
        </p:txBody>
      </p:sp>
      <p:sp>
        <p:nvSpPr>
          <p:cNvPr id="6" name="Rectangle 5">
            <a:extLst>
              <a:ext uri="{FF2B5EF4-FFF2-40B4-BE49-F238E27FC236}">
                <a16:creationId xmlns:a16="http://schemas.microsoft.com/office/drawing/2014/main" id="{1D45CD61-6303-EF13-5720-6D58E7F5225C}"/>
              </a:ext>
            </a:extLst>
          </p:cNvPr>
          <p:cNvSpPr/>
          <p:nvPr/>
        </p:nvSpPr>
        <p:spPr>
          <a:xfrm>
            <a:off x="9398000" y="4656057"/>
            <a:ext cx="2142067" cy="1080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Licensure</a:t>
            </a:r>
          </a:p>
        </p:txBody>
      </p:sp>
      <p:sp>
        <p:nvSpPr>
          <p:cNvPr id="7" name="Left Brace 6">
            <a:extLst>
              <a:ext uri="{FF2B5EF4-FFF2-40B4-BE49-F238E27FC236}">
                <a16:creationId xmlns:a16="http://schemas.microsoft.com/office/drawing/2014/main" id="{65D5C599-F76B-83DF-468C-05BAD171251D}"/>
              </a:ext>
            </a:extLst>
          </p:cNvPr>
          <p:cNvSpPr/>
          <p:nvPr/>
        </p:nvSpPr>
        <p:spPr>
          <a:xfrm>
            <a:off x="9010650" y="2971800"/>
            <a:ext cx="209550" cy="2152650"/>
          </a:xfrm>
          <a:prstGeom prst="leftBrace">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00"/>
              </a:solidFill>
            </a:endParaRPr>
          </a:p>
        </p:txBody>
      </p:sp>
      <p:sp>
        <p:nvSpPr>
          <p:cNvPr id="8" name="TextBox 7">
            <a:extLst>
              <a:ext uri="{FF2B5EF4-FFF2-40B4-BE49-F238E27FC236}">
                <a16:creationId xmlns:a16="http://schemas.microsoft.com/office/drawing/2014/main" id="{F04DFF3E-EDA0-929F-0D58-92089A07A9ED}"/>
              </a:ext>
            </a:extLst>
          </p:cNvPr>
          <p:cNvSpPr txBox="1"/>
          <p:nvPr/>
        </p:nvSpPr>
        <p:spPr>
          <a:xfrm>
            <a:off x="8512175" y="3093125"/>
            <a:ext cx="461665" cy="2031325"/>
          </a:xfrm>
          <a:prstGeom prst="rect">
            <a:avLst/>
          </a:prstGeom>
          <a:noFill/>
        </p:spPr>
        <p:txBody>
          <a:bodyPr vert="vert270" wrap="square" rtlCol="0">
            <a:spAutoFit/>
          </a:bodyPr>
          <a:lstStyle/>
          <a:p>
            <a:pPr algn="ctr"/>
            <a:r>
              <a:rPr lang="en-US" dirty="0"/>
              <a:t>Ten Days</a:t>
            </a:r>
          </a:p>
        </p:txBody>
      </p:sp>
      <p:pic>
        <p:nvPicPr>
          <p:cNvPr id="10" name="Graphic 9" descr="Dollar with solid fill">
            <a:extLst>
              <a:ext uri="{FF2B5EF4-FFF2-40B4-BE49-F238E27FC236}">
                <a16:creationId xmlns:a16="http://schemas.microsoft.com/office/drawing/2014/main" id="{F590F06C-E94D-EFA0-20AB-A10413D117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25879" y="5188330"/>
            <a:ext cx="914400" cy="914400"/>
          </a:xfrm>
          <a:prstGeom prst="rect">
            <a:avLst/>
          </a:prstGeom>
        </p:spPr>
      </p:pic>
    </p:spTree>
    <p:extLst>
      <p:ext uri="{BB962C8B-B14F-4D97-AF65-F5344CB8AC3E}">
        <p14:creationId xmlns:p14="http://schemas.microsoft.com/office/powerpoint/2010/main" val="2699335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3491-8BBE-1288-9E9B-6D7F41C7E59D}"/>
              </a:ext>
            </a:extLst>
          </p:cNvPr>
          <p:cNvSpPr>
            <a:spLocks noGrp="1"/>
          </p:cNvSpPr>
          <p:nvPr>
            <p:ph type="title"/>
          </p:nvPr>
        </p:nvSpPr>
        <p:spPr/>
        <p:txBody>
          <a:bodyPr/>
          <a:lstStyle/>
          <a:p>
            <a:r>
              <a:rPr lang="en-US" dirty="0"/>
              <a:t>Issue 3: Placement in Foster Care</a:t>
            </a:r>
          </a:p>
        </p:txBody>
      </p:sp>
      <p:sp>
        <p:nvSpPr>
          <p:cNvPr id="3" name="Text Placeholder 2">
            <a:extLst>
              <a:ext uri="{FF2B5EF4-FFF2-40B4-BE49-F238E27FC236}">
                <a16:creationId xmlns:a16="http://schemas.microsoft.com/office/drawing/2014/main" id="{C956A90A-C258-47A4-7F01-FA6F94B47C8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2600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50"/>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51B428-A19A-418F-BA51-4D028BC7B0CF}"/>
              </a:ext>
            </a:extLst>
          </p:cNvPr>
          <p:cNvSpPr>
            <a:spLocks noGrp="1"/>
          </p:cNvSpPr>
          <p:nvPr>
            <p:ph type="title"/>
          </p:nvPr>
        </p:nvSpPr>
        <p:spPr/>
        <p:txBody>
          <a:bodyPr/>
          <a:lstStyle/>
          <a:p>
            <a:r>
              <a:rPr lang="en-US" dirty="0"/>
              <a:t>RCW 26.44.050:  Law Enforcement/Protective Custody Holds</a:t>
            </a:r>
          </a:p>
        </p:txBody>
      </p:sp>
      <p:sp>
        <p:nvSpPr>
          <p:cNvPr id="3" name="Content Placeholder 2">
            <a:extLst>
              <a:ext uri="{FF2B5EF4-FFF2-40B4-BE49-F238E27FC236}">
                <a16:creationId xmlns:a16="http://schemas.microsoft.com/office/drawing/2014/main" id="{74E91026-16BB-405B-BE49-B63EDE2CFE7F}"/>
              </a:ext>
            </a:extLst>
          </p:cNvPr>
          <p:cNvSpPr>
            <a:spLocks noGrp="1"/>
          </p:cNvSpPr>
          <p:nvPr>
            <p:ph idx="1"/>
          </p:nvPr>
        </p:nvSpPr>
        <p:spPr>
          <a:xfrm>
            <a:off x="5072332" y="2156604"/>
            <a:ext cx="6685472" cy="4382219"/>
          </a:xfrm>
        </p:spPr>
        <p:txBody>
          <a:bodyPr>
            <a:normAutofit/>
          </a:bodyPr>
          <a:lstStyle/>
          <a:p>
            <a:pPr marL="0" indent="0">
              <a:buNone/>
            </a:pPr>
            <a:r>
              <a:rPr lang="en-US" sz="2800" dirty="0"/>
              <a:t>HB 1227 amendments:</a:t>
            </a:r>
          </a:p>
          <a:p>
            <a:pPr marL="457200" indent="-457200">
              <a:buFont typeface="Wingdings" panose="05000000000000000000" pitchFamily="2" charset="2"/>
              <a:buChar char="Ø"/>
            </a:pPr>
            <a:r>
              <a:rPr lang="en-US" sz="2800" dirty="0">
                <a:solidFill>
                  <a:srgbClr val="FFFF00"/>
                </a:solidFill>
              </a:rPr>
              <a:t>Imminent physical harm </a:t>
            </a:r>
            <a:r>
              <a:rPr lang="en-US" sz="2800" dirty="0"/>
              <a:t>due to abuse or neglect, including that which results from </a:t>
            </a:r>
            <a:r>
              <a:rPr lang="en-US" sz="2800" dirty="0">
                <a:solidFill>
                  <a:srgbClr val="FFFF00"/>
                </a:solidFill>
              </a:rPr>
              <a:t>sexual abuse, sexual exploitation, or a pattern of severe neglect.</a:t>
            </a:r>
          </a:p>
          <a:p>
            <a:pPr marL="457200" indent="-457200">
              <a:buFont typeface="Wingdings" panose="05000000000000000000" pitchFamily="2" charset="2"/>
              <a:buChar char="Ø"/>
            </a:pPr>
            <a:r>
              <a:rPr lang="en-US" sz="2800" dirty="0">
                <a:solidFill>
                  <a:srgbClr val="FFFF00"/>
                </a:solidFill>
              </a:rPr>
              <a:t>Seriously </a:t>
            </a:r>
            <a:r>
              <a:rPr lang="en-US" sz="2800" dirty="0"/>
              <a:t>injured or could not be taken into custody if it were necessary to first obtain a court order.</a:t>
            </a:r>
          </a:p>
          <a:p>
            <a:pPr>
              <a:buFont typeface="Wingdings" panose="05000000000000000000" pitchFamily="2" charset="2"/>
              <a:buChar char="Ø"/>
            </a:pPr>
            <a:endParaRPr lang="en-US" dirty="0"/>
          </a:p>
        </p:txBody>
      </p:sp>
      <p:sp>
        <p:nvSpPr>
          <p:cNvPr id="8" name="TextBox 7">
            <a:extLst>
              <a:ext uri="{FF2B5EF4-FFF2-40B4-BE49-F238E27FC236}">
                <a16:creationId xmlns:a16="http://schemas.microsoft.com/office/drawing/2014/main" id="{19756960-E7D0-4CA6-A620-86FAC76863F6}"/>
              </a:ext>
            </a:extLst>
          </p:cNvPr>
          <p:cNvSpPr txBox="1"/>
          <p:nvPr/>
        </p:nvSpPr>
        <p:spPr>
          <a:xfrm>
            <a:off x="434196" y="2156605"/>
            <a:ext cx="4448355" cy="2677656"/>
          </a:xfrm>
          <a:prstGeom prst="rect">
            <a:avLst/>
          </a:prstGeom>
          <a:noFill/>
        </p:spPr>
        <p:txBody>
          <a:bodyPr wrap="square" rtlCol="0">
            <a:spAutoFit/>
          </a:bodyPr>
          <a:lstStyle/>
          <a:p>
            <a:r>
              <a:rPr lang="en-US" sz="2800" dirty="0"/>
              <a:t>Current statute:</a:t>
            </a:r>
          </a:p>
          <a:p>
            <a:pPr marL="285750" indent="-285750">
              <a:buFont typeface="Wingdings" panose="05000000000000000000" pitchFamily="2" charset="2"/>
              <a:buChar char="Ø"/>
            </a:pPr>
            <a:r>
              <a:rPr lang="en-US" sz="2800" dirty="0"/>
              <a:t>Abuse or neglect.</a:t>
            </a:r>
          </a:p>
          <a:p>
            <a:pPr marL="285750" indent="-285750">
              <a:buFont typeface="Wingdings" panose="05000000000000000000" pitchFamily="2" charset="2"/>
              <a:buChar char="Ø"/>
            </a:pPr>
            <a:r>
              <a:rPr lang="en-US" sz="2800" dirty="0"/>
              <a:t>Injured or could not be taken into custody if it were first necessary to obtain a court order.</a:t>
            </a:r>
          </a:p>
        </p:txBody>
      </p:sp>
    </p:spTree>
    <p:extLst>
      <p:ext uri="{BB962C8B-B14F-4D97-AF65-F5344CB8AC3E}">
        <p14:creationId xmlns:p14="http://schemas.microsoft.com/office/powerpoint/2010/main" val="2998446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50"/>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51B428-A19A-418F-BA51-4D028BC7B0CF}"/>
              </a:ext>
            </a:extLst>
          </p:cNvPr>
          <p:cNvSpPr>
            <a:spLocks noGrp="1"/>
          </p:cNvSpPr>
          <p:nvPr>
            <p:ph type="title"/>
          </p:nvPr>
        </p:nvSpPr>
        <p:spPr/>
        <p:txBody>
          <a:bodyPr/>
          <a:lstStyle/>
          <a:p>
            <a:r>
              <a:rPr lang="en-US" dirty="0"/>
              <a:t>RCW 13.34.065(j):  Court Authority Over Foster Care Placement (the fight continues)</a:t>
            </a:r>
          </a:p>
        </p:txBody>
      </p:sp>
      <p:sp>
        <p:nvSpPr>
          <p:cNvPr id="8" name="TextBox 7">
            <a:extLst>
              <a:ext uri="{FF2B5EF4-FFF2-40B4-BE49-F238E27FC236}">
                <a16:creationId xmlns:a16="http://schemas.microsoft.com/office/drawing/2014/main" id="{19756960-E7D0-4CA6-A620-86FAC76863F6}"/>
              </a:ext>
            </a:extLst>
          </p:cNvPr>
          <p:cNvSpPr txBox="1"/>
          <p:nvPr/>
        </p:nvSpPr>
        <p:spPr>
          <a:xfrm>
            <a:off x="5067300" y="2200275"/>
            <a:ext cx="6848475" cy="4154984"/>
          </a:xfrm>
          <a:prstGeom prst="rect">
            <a:avLst/>
          </a:prstGeom>
          <a:noFill/>
        </p:spPr>
        <p:txBody>
          <a:bodyPr wrap="square" rtlCol="0">
            <a:spAutoFit/>
          </a:bodyPr>
          <a:lstStyle/>
          <a:p>
            <a:r>
              <a:rPr lang="en-US" sz="2400" dirty="0">
                <a:solidFill>
                  <a:srgbClr val="FFFF00"/>
                </a:solidFill>
              </a:rPr>
              <a:t>NEW</a:t>
            </a:r>
            <a:r>
              <a:rPr lang="en-US" sz="2400" dirty="0"/>
              <a:t> court authority to over Department’s ability to place in foster care, including:</a:t>
            </a:r>
          </a:p>
          <a:p>
            <a:pPr marL="457200" indent="-457200">
              <a:buFont typeface="Wingdings" panose="05000000000000000000" pitchFamily="2" charset="2"/>
              <a:buChar char="Ø"/>
            </a:pPr>
            <a:r>
              <a:rPr lang="en-US" sz="2400" dirty="0"/>
              <a:t>Ordering placement in </a:t>
            </a:r>
            <a:r>
              <a:rPr lang="en-US" sz="2400" dirty="0">
                <a:solidFill>
                  <a:srgbClr val="FFFF00"/>
                </a:solidFill>
              </a:rPr>
              <a:t>less restrictive placement</a:t>
            </a:r>
            <a:r>
              <a:rPr lang="en-US" sz="2400" dirty="0"/>
              <a:t>;</a:t>
            </a:r>
          </a:p>
          <a:p>
            <a:pPr marL="457200" indent="-457200">
              <a:buFont typeface="Wingdings" panose="05000000000000000000" pitchFamily="2" charset="2"/>
              <a:buChar char="Ø"/>
            </a:pPr>
            <a:r>
              <a:rPr lang="en-US" sz="2400" dirty="0"/>
              <a:t>Ordering Department to place in </a:t>
            </a:r>
            <a:r>
              <a:rPr lang="en-US" sz="2400" dirty="0">
                <a:solidFill>
                  <a:srgbClr val="FFFF00"/>
                </a:solidFill>
              </a:rPr>
              <a:t>location in closer proximity to child’s parent, home, or school</a:t>
            </a:r>
            <a:r>
              <a:rPr lang="en-US" sz="2400" dirty="0"/>
              <a:t>;</a:t>
            </a:r>
          </a:p>
          <a:p>
            <a:pPr marL="457200" indent="-457200">
              <a:buFont typeface="Wingdings" panose="05000000000000000000" pitchFamily="2" charset="2"/>
              <a:buChar char="Ø"/>
            </a:pPr>
            <a:r>
              <a:rPr lang="en-US" sz="2400" dirty="0"/>
              <a:t>Ordering Department to place with </a:t>
            </a:r>
            <a:r>
              <a:rPr lang="en-US" sz="2400" dirty="0">
                <a:solidFill>
                  <a:srgbClr val="FFFF00"/>
                </a:solidFill>
              </a:rPr>
              <a:t>child’s siblings</a:t>
            </a:r>
            <a:r>
              <a:rPr lang="en-US" sz="2400" dirty="0"/>
              <a:t>; and</a:t>
            </a:r>
          </a:p>
          <a:p>
            <a:pPr marL="457200" indent="-457200">
              <a:buFont typeface="Wingdings" panose="05000000000000000000" pitchFamily="2" charset="2"/>
              <a:buChar char="Ø"/>
            </a:pPr>
            <a:r>
              <a:rPr lang="en-US" sz="2400" dirty="0"/>
              <a:t>Taking </a:t>
            </a:r>
            <a:r>
              <a:rPr lang="en-US" sz="2400" dirty="0">
                <a:solidFill>
                  <a:srgbClr val="FFFF00"/>
                </a:solidFill>
              </a:rPr>
              <a:t>any other necessary steps to ensure the child’s health, safety, and well-being</a:t>
            </a:r>
            <a:r>
              <a:rPr lang="en-US" sz="2400" dirty="0"/>
              <a:t>.</a:t>
            </a:r>
          </a:p>
        </p:txBody>
      </p:sp>
      <p:sp>
        <p:nvSpPr>
          <p:cNvPr id="7" name="Rectangle 1">
            <a:extLst>
              <a:ext uri="{FF2B5EF4-FFF2-40B4-BE49-F238E27FC236}">
                <a16:creationId xmlns:a16="http://schemas.microsoft.com/office/drawing/2014/main" id="{D21F5F71-4FBF-4333-AEA4-7709B139A0A7}"/>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AAB48EB4-475F-49B0-A4F9-604F0B15E019}"/>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75E16A37-9F9A-47C9-8E31-3FA2CA8AC5DE}"/>
              </a:ext>
            </a:extLst>
          </p:cNvPr>
          <p:cNvSpPr txBox="1"/>
          <p:nvPr/>
        </p:nvSpPr>
        <p:spPr>
          <a:xfrm>
            <a:off x="552450" y="2200275"/>
            <a:ext cx="4048125" cy="2677656"/>
          </a:xfrm>
          <a:prstGeom prst="rect">
            <a:avLst/>
          </a:prstGeom>
          <a:noFill/>
        </p:spPr>
        <p:txBody>
          <a:bodyPr wrap="square" rtlCol="0">
            <a:spAutoFit/>
          </a:bodyPr>
          <a:lstStyle/>
          <a:p>
            <a:r>
              <a:rPr lang="en-US" sz="2400" dirty="0"/>
              <a:t>If court places child in foster care, Department </a:t>
            </a:r>
            <a:r>
              <a:rPr lang="en-US" sz="2400" dirty="0">
                <a:solidFill>
                  <a:srgbClr val="FFFF00"/>
                </a:solidFill>
              </a:rPr>
              <a:t>SHALL</a:t>
            </a:r>
            <a:r>
              <a:rPr lang="en-US" sz="2400" dirty="0"/>
              <a:t> report to court, at shelter care hearing, </a:t>
            </a:r>
            <a:r>
              <a:rPr lang="en-US" sz="2400" dirty="0">
                <a:solidFill>
                  <a:srgbClr val="FFFF00"/>
                </a:solidFill>
              </a:rPr>
              <a:t>location</a:t>
            </a:r>
            <a:r>
              <a:rPr lang="en-US" sz="2400" dirty="0"/>
              <a:t> of licensed foster placement identified by Department.</a:t>
            </a:r>
          </a:p>
        </p:txBody>
      </p:sp>
      <p:pic>
        <p:nvPicPr>
          <p:cNvPr id="6" name="Graphic 5" descr="Boxing Glove outline">
            <a:extLst>
              <a:ext uri="{FF2B5EF4-FFF2-40B4-BE49-F238E27FC236}">
                <a16:creationId xmlns:a16="http://schemas.microsoft.com/office/drawing/2014/main" id="{B8C54CDD-F8D9-1727-33C6-52BD006DCD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77550" y="836497"/>
            <a:ext cx="914400" cy="914400"/>
          </a:xfrm>
          <a:prstGeom prst="rect">
            <a:avLst/>
          </a:prstGeom>
        </p:spPr>
      </p:pic>
      <p:pic>
        <p:nvPicPr>
          <p:cNvPr id="11" name="Picture 10" descr="Girl wearing martial arts uniform, standing with fists clench in combat pose">
            <a:extLst>
              <a:ext uri="{FF2B5EF4-FFF2-40B4-BE49-F238E27FC236}">
                <a16:creationId xmlns:a16="http://schemas.microsoft.com/office/drawing/2014/main" id="{5CBC9181-5C4D-2C6C-4798-EF8E08DB017E}"/>
              </a:ext>
            </a:extLst>
          </p:cNvPr>
          <p:cNvPicPr>
            <a:picLocks noChangeAspect="1"/>
          </p:cNvPicPr>
          <p:nvPr/>
        </p:nvPicPr>
        <p:blipFill>
          <a:blip r:embed="rId4"/>
          <a:stretch>
            <a:fillRect/>
          </a:stretch>
        </p:blipFill>
        <p:spPr>
          <a:xfrm>
            <a:off x="552450" y="4962525"/>
            <a:ext cx="2630514" cy="175542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9708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3491-8BBE-1288-9E9B-6D7F41C7E59D}"/>
              </a:ext>
            </a:extLst>
          </p:cNvPr>
          <p:cNvSpPr>
            <a:spLocks noGrp="1"/>
          </p:cNvSpPr>
          <p:nvPr>
            <p:ph type="title"/>
          </p:nvPr>
        </p:nvSpPr>
        <p:spPr/>
        <p:txBody>
          <a:bodyPr/>
          <a:lstStyle/>
          <a:p>
            <a:r>
              <a:rPr lang="en-US" dirty="0"/>
              <a:t>Enforcement</a:t>
            </a:r>
          </a:p>
        </p:txBody>
      </p:sp>
      <p:sp>
        <p:nvSpPr>
          <p:cNvPr id="3" name="Text Placeholder 2">
            <a:extLst>
              <a:ext uri="{FF2B5EF4-FFF2-40B4-BE49-F238E27FC236}">
                <a16:creationId xmlns:a16="http://schemas.microsoft.com/office/drawing/2014/main" id="{C956A90A-C258-47A4-7F01-FA6F94B47C8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83699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51B428-A19A-418F-BA51-4D028BC7B0CF}"/>
              </a:ext>
            </a:extLst>
          </p:cNvPr>
          <p:cNvSpPr>
            <a:spLocks noGrp="1"/>
          </p:cNvSpPr>
          <p:nvPr>
            <p:ph type="title"/>
          </p:nvPr>
        </p:nvSpPr>
        <p:spPr/>
        <p:txBody>
          <a:bodyPr/>
          <a:lstStyle/>
          <a:p>
            <a:r>
              <a:rPr lang="en-US" dirty="0"/>
              <a:t>RCW 13.34.065(j)(iii):  Department’s compliance and impact on reasonable efforts</a:t>
            </a:r>
          </a:p>
        </p:txBody>
      </p:sp>
      <p:sp>
        <p:nvSpPr>
          <p:cNvPr id="8" name="TextBox 7">
            <a:extLst>
              <a:ext uri="{FF2B5EF4-FFF2-40B4-BE49-F238E27FC236}">
                <a16:creationId xmlns:a16="http://schemas.microsoft.com/office/drawing/2014/main" id="{19756960-E7D0-4CA6-A620-86FAC76863F6}"/>
              </a:ext>
            </a:extLst>
          </p:cNvPr>
          <p:cNvSpPr txBox="1"/>
          <p:nvPr/>
        </p:nvSpPr>
        <p:spPr>
          <a:xfrm>
            <a:off x="526774" y="2266122"/>
            <a:ext cx="11290852" cy="3785652"/>
          </a:xfrm>
          <a:prstGeom prst="rect">
            <a:avLst/>
          </a:prstGeom>
          <a:noFill/>
        </p:spPr>
        <p:txBody>
          <a:bodyPr wrap="square" rtlCol="0">
            <a:spAutoFit/>
          </a:bodyPr>
          <a:lstStyle/>
          <a:p>
            <a:pPr marL="457200" indent="-457200">
              <a:buFont typeface="Wingdings" panose="05000000000000000000" pitchFamily="2" charset="2"/>
              <a:buChar char="Ø"/>
            </a:pPr>
            <a:r>
              <a:rPr lang="en-US" sz="3000" dirty="0"/>
              <a:t>Department’s </a:t>
            </a:r>
            <a:r>
              <a:rPr lang="en-US" sz="3000" dirty="0">
                <a:solidFill>
                  <a:srgbClr val="FFFF00"/>
                </a:solidFill>
              </a:rPr>
              <a:t>failure to comply with court orders </a:t>
            </a:r>
            <a:r>
              <a:rPr lang="en-US" sz="3000" dirty="0"/>
              <a:t>in shelter care may be considered when determining whether </a:t>
            </a:r>
            <a:r>
              <a:rPr lang="en-US" sz="3000" dirty="0">
                <a:solidFill>
                  <a:srgbClr val="FFFF00"/>
                </a:solidFill>
              </a:rPr>
              <a:t>reasonable efforts </a:t>
            </a:r>
            <a:r>
              <a:rPr lang="en-US" sz="3000" dirty="0"/>
              <a:t>have been made by Department at </a:t>
            </a:r>
            <a:r>
              <a:rPr lang="en-US" sz="3000" dirty="0">
                <a:solidFill>
                  <a:srgbClr val="FFFF00"/>
                </a:solidFill>
              </a:rPr>
              <a:t>dispositional hearing</a:t>
            </a:r>
            <a:r>
              <a:rPr lang="en-US" sz="3000" dirty="0"/>
              <a:t>.</a:t>
            </a:r>
          </a:p>
          <a:p>
            <a:endParaRPr lang="en-US" sz="3000" dirty="0"/>
          </a:p>
          <a:p>
            <a:pPr marL="457200" indent="-457200">
              <a:buFont typeface="Wingdings" panose="05000000000000000000" pitchFamily="2" charset="2"/>
              <a:buChar char="Ø"/>
            </a:pPr>
            <a:r>
              <a:rPr lang="en-US" sz="3000" dirty="0">
                <a:solidFill>
                  <a:srgbClr val="FFFF00"/>
                </a:solidFill>
              </a:rPr>
              <a:t>Placement moves </a:t>
            </a:r>
            <a:r>
              <a:rPr lang="en-US" sz="3000" dirty="0"/>
              <a:t>in shelter care may be considered when determining whether </a:t>
            </a:r>
            <a:r>
              <a:rPr lang="en-US" sz="3000" dirty="0">
                <a:solidFill>
                  <a:srgbClr val="FFFF00"/>
                </a:solidFill>
              </a:rPr>
              <a:t>reasonable efforts </a:t>
            </a:r>
            <a:r>
              <a:rPr lang="en-US" sz="3000" dirty="0"/>
              <a:t>have been made by Department during </a:t>
            </a:r>
            <a:r>
              <a:rPr lang="en-US" sz="3000" dirty="0">
                <a:solidFill>
                  <a:srgbClr val="FFFF00"/>
                </a:solidFill>
              </a:rPr>
              <a:t>dispositional hearing.</a:t>
            </a:r>
          </a:p>
        </p:txBody>
      </p:sp>
      <p:sp>
        <p:nvSpPr>
          <p:cNvPr id="7" name="Rectangle 1">
            <a:extLst>
              <a:ext uri="{FF2B5EF4-FFF2-40B4-BE49-F238E27FC236}">
                <a16:creationId xmlns:a16="http://schemas.microsoft.com/office/drawing/2014/main" id="{D21F5F71-4FBF-4333-AEA4-7709B139A0A7}"/>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AAB48EB4-475F-49B0-A4F9-604F0B15E019}"/>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6796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D91F0E-05D2-46A1-B37A-94A26C306BFB}"/>
              </a:ext>
            </a:extLst>
          </p:cNvPr>
          <p:cNvSpPr>
            <a:spLocks noGrp="1"/>
          </p:cNvSpPr>
          <p:nvPr>
            <p:ph type="body" sz="half" idx="2"/>
          </p:nvPr>
        </p:nvSpPr>
        <p:spPr>
          <a:xfrm>
            <a:off x="209011" y="4957315"/>
            <a:ext cx="9998907" cy="1078004"/>
          </a:xfrm>
        </p:spPr>
        <p:txBody>
          <a:bodyPr>
            <a:normAutofit/>
          </a:bodyPr>
          <a:lstStyle/>
          <a:p>
            <a:r>
              <a:rPr lang="en-US" dirty="0"/>
              <a:t>Jeffrey Adams, Training Director, Office of Civil Legal Aid:  jeffrey.adams@ocla.wa.gov</a:t>
            </a:r>
          </a:p>
          <a:p>
            <a:r>
              <a:rPr lang="en-US" dirty="0"/>
              <a:t>Marci Comeau, Managing Attorney, Washington State Office of Public Defense:  marci.comeau@opd.wa.gov</a:t>
            </a:r>
          </a:p>
        </p:txBody>
      </p:sp>
      <p:pic>
        <p:nvPicPr>
          <p:cNvPr id="8" name="Picture 7">
            <a:extLst>
              <a:ext uri="{FF2B5EF4-FFF2-40B4-BE49-F238E27FC236}">
                <a16:creationId xmlns:a16="http://schemas.microsoft.com/office/drawing/2014/main" id="{2B8D20B6-1C0D-4A5B-898B-6EAF4E43057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00975" y="169947"/>
            <a:ext cx="4162425" cy="4162425"/>
          </a:xfrm>
          <a:prstGeom prst="rect">
            <a:avLst/>
          </a:prstGeom>
        </p:spPr>
      </p:pic>
      <p:sp>
        <p:nvSpPr>
          <p:cNvPr id="10" name="TextBox 9">
            <a:extLst>
              <a:ext uri="{FF2B5EF4-FFF2-40B4-BE49-F238E27FC236}">
                <a16:creationId xmlns:a16="http://schemas.microsoft.com/office/drawing/2014/main" id="{A0238A61-6A4A-4B72-8C15-C6A0E5260785}"/>
              </a:ext>
            </a:extLst>
          </p:cNvPr>
          <p:cNvSpPr txBox="1"/>
          <p:nvPr/>
        </p:nvSpPr>
        <p:spPr>
          <a:xfrm>
            <a:off x="495300" y="371475"/>
            <a:ext cx="7924800" cy="3785652"/>
          </a:xfrm>
          <a:prstGeom prst="rect">
            <a:avLst/>
          </a:prstGeom>
          <a:noFill/>
        </p:spPr>
        <p:txBody>
          <a:bodyPr wrap="square" rtlCol="0">
            <a:spAutoFit/>
          </a:bodyPr>
          <a:lstStyle/>
          <a:p>
            <a:pPr algn="ctr"/>
            <a:r>
              <a:rPr lang="en-US" sz="4800" dirty="0">
                <a:latin typeface="Arial Black" panose="020B0A04020102020204" pitchFamily="34" charset="0"/>
              </a:rPr>
              <a:t>QUESTIONS?</a:t>
            </a:r>
          </a:p>
          <a:p>
            <a:pPr algn="ctr"/>
            <a:endParaRPr lang="en-US" sz="4800" dirty="0">
              <a:latin typeface="Arial Black" panose="020B0A04020102020204" pitchFamily="34" charset="0"/>
            </a:endParaRPr>
          </a:p>
          <a:p>
            <a:pPr algn="ctr"/>
            <a:r>
              <a:rPr lang="en-US" sz="4800" dirty="0">
                <a:latin typeface="Arial Black" panose="020B0A04020102020204" pitchFamily="34" charset="0"/>
              </a:rPr>
              <a:t>COMMENTS?</a:t>
            </a:r>
          </a:p>
          <a:p>
            <a:pPr algn="ctr"/>
            <a:endParaRPr lang="en-US" sz="4800" dirty="0">
              <a:latin typeface="Arial Black" panose="020B0A04020102020204" pitchFamily="34" charset="0"/>
            </a:endParaRPr>
          </a:p>
          <a:p>
            <a:pPr algn="ctr"/>
            <a:r>
              <a:rPr lang="en-US" sz="4800" dirty="0">
                <a:latin typeface="Arial Black" panose="020B0A04020102020204" pitchFamily="34" charset="0"/>
              </a:rPr>
              <a:t>THANK YOU!</a:t>
            </a:r>
          </a:p>
        </p:txBody>
      </p:sp>
    </p:spTree>
    <p:extLst>
      <p:ext uri="{BB962C8B-B14F-4D97-AF65-F5344CB8AC3E}">
        <p14:creationId xmlns:p14="http://schemas.microsoft.com/office/powerpoint/2010/main" val="1258696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50"/>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51B428-A19A-418F-BA51-4D028BC7B0CF}"/>
              </a:ext>
            </a:extLst>
          </p:cNvPr>
          <p:cNvSpPr>
            <a:spLocks noGrp="1"/>
          </p:cNvSpPr>
          <p:nvPr>
            <p:ph type="title"/>
          </p:nvPr>
        </p:nvSpPr>
        <p:spPr/>
        <p:txBody>
          <a:bodyPr>
            <a:normAutofit/>
          </a:bodyPr>
          <a:lstStyle/>
          <a:p>
            <a:r>
              <a:rPr lang="en-US" sz="4800" dirty="0"/>
              <a:t>RCW 26.44.056:  Hospital Holds</a:t>
            </a:r>
          </a:p>
        </p:txBody>
      </p:sp>
      <p:sp>
        <p:nvSpPr>
          <p:cNvPr id="3" name="Content Placeholder 2">
            <a:extLst>
              <a:ext uri="{FF2B5EF4-FFF2-40B4-BE49-F238E27FC236}">
                <a16:creationId xmlns:a16="http://schemas.microsoft.com/office/drawing/2014/main" id="{74E91026-16BB-405B-BE49-B63EDE2CFE7F}"/>
              </a:ext>
            </a:extLst>
          </p:cNvPr>
          <p:cNvSpPr>
            <a:spLocks noGrp="1"/>
          </p:cNvSpPr>
          <p:nvPr>
            <p:ph idx="1"/>
          </p:nvPr>
        </p:nvSpPr>
        <p:spPr>
          <a:xfrm>
            <a:off x="4753155" y="2256987"/>
            <a:ext cx="7177177" cy="4255956"/>
          </a:xfrm>
        </p:spPr>
        <p:txBody>
          <a:bodyPr>
            <a:noAutofit/>
          </a:bodyPr>
          <a:lstStyle/>
          <a:p>
            <a:pPr marL="0" indent="0">
              <a:buNone/>
            </a:pPr>
            <a:r>
              <a:rPr lang="en-US" sz="2600" dirty="0"/>
              <a:t>Compare with HB 1227 amendments:</a:t>
            </a:r>
          </a:p>
          <a:p>
            <a:pPr marL="457200" indent="-457200">
              <a:buFont typeface="Wingdings" panose="05000000000000000000" pitchFamily="2" charset="2"/>
              <a:buChar char="Ø"/>
            </a:pPr>
            <a:r>
              <a:rPr lang="en-US" sz="2600" dirty="0">
                <a:solidFill>
                  <a:srgbClr val="FFFF00"/>
                </a:solidFill>
              </a:rPr>
              <a:t>Probable </a:t>
            </a:r>
            <a:r>
              <a:rPr lang="en-US" sz="2600" dirty="0"/>
              <a:t>cause</a:t>
            </a:r>
          </a:p>
          <a:p>
            <a:pPr marL="457200" indent="-457200">
              <a:buFont typeface="Wingdings" panose="05000000000000000000" pitchFamily="2" charset="2"/>
              <a:buChar char="Ø"/>
            </a:pPr>
            <a:r>
              <a:rPr lang="en-US" sz="2600" dirty="0"/>
              <a:t>Necessary to prevent </a:t>
            </a:r>
            <a:r>
              <a:rPr lang="en-US" sz="2600" dirty="0">
                <a:solidFill>
                  <a:srgbClr val="FFFF00"/>
                </a:solidFill>
              </a:rPr>
              <a:t>imminent physical harm due to abuse or neglect, </a:t>
            </a:r>
            <a:r>
              <a:rPr lang="en-US" sz="2600" dirty="0"/>
              <a:t>including that which results from </a:t>
            </a:r>
            <a:r>
              <a:rPr lang="en-US" sz="2600" dirty="0">
                <a:solidFill>
                  <a:srgbClr val="FFFF00"/>
                </a:solidFill>
              </a:rPr>
              <a:t>sexual abuse, sexual exploitation, or a pattern of severe neglect</a:t>
            </a:r>
          </a:p>
          <a:p>
            <a:pPr marL="457200" indent="-457200">
              <a:buFont typeface="Wingdings" panose="05000000000000000000" pitchFamily="2" charset="2"/>
              <a:buChar char="Ø"/>
            </a:pPr>
            <a:r>
              <a:rPr lang="en-US" sz="2600" dirty="0">
                <a:solidFill>
                  <a:srgbClr val="FFFF00"/>
                </a:solidFill>
              </a:rPr>
              <a:t>Seriously injured or could not be taken into custody if it were necessary to first obtain a court order</a:t>
            </a:r>
            <a:r>
              <a:rPr lang="en-US" sz="2600" dirty="0"/>
              <a:t>.</a:t>
            </a:r>
          </a:p>
          <a:p>
            <a:pPr>
              <a:buFont typeface="Wingdings" panose="05000000000000000000" pitchFamily="2" charset="2"/>
              <a:buChar char="Ø"/>
            </a:pPr>
            <a:endParaRPr lang="en-US" sz="2600" dirty="0"/>
          </a:p>
        </p:txBody>
      </p:sp>
      <p:sp>
        <p:nvSpPr>
          <p:cNvPr id="8" name="TextBox 7">
            <a:extLst>
              <a:ext uri="{FF2B5EF4-FFF2-40B4-BE49-F238E27FC236}">
                <a16:creationId xmlns:a16="http://schemas.microsoft.com/office/drawing/2014/main" id="{19756960-E7D0-4CA6-A620-86FAC76863F6}"/>
              </a:ext>
            </a:extLst>
          </p:cNvPr>
          <p:cNvSpPr txBox="1"/>
          <p:nvPr/>
        </p:nvSpPr>
        <p:spPr>
          <a:xfrm>
            <a:off x="413618" y="2256987"/>
            <a:ext cx="4158382" cy="1292662"/>
          </a:xfrm>
          <a:prstGeom prst="rect">
            <a:avLst/>
          </a:prstGeom>
          <a:noFill/>
        </p:spPr>
        <p:txBody>
          <a:bodyPr wrap="square" rtlCol="0">
            <a:spAutoFit/>
          </a:bodyPr>
          <a:lstStyle/>
          <a:p>
            <a:r>
              <a:rPr lang="en-US" sz="2600" dirty="0"/>
              <a:t>Current statute:</a:t>
            </a:r>
          </a:p>
          <a:p>
            <a:pPr marL="285750" indent="-285750">
              <a:buFont typeface="Wingdings" panose="05000000000000000000" pitchFamily="2" charset="2"/>
              <a:buChar char="Ø"/>
            </a:pPr>
            <a:r>
              <a:rPr lang="en-US" sz="2600" dirty="0"/>
              <a:t>Reasonable cause.</a:t>
            </a:r>
          </a:p>
          <a:p>
            <a:pPr marL="285750" indent="-285750">
              <a:buFont typeface="Wingdings" panose="05000000000000000000" pitchFamily="2" charset="2"/>
              <a:buChar char="Ø"/>
            </a:pPr>
            <a:r>
              <a:rPr lang="en-US" sz="2600" dirty="0"/>
              <a:t>Imminent danger.</a:t>
            </a:r>
          </a:p>
        </p:txBody>
      </p:sp>
      <p:pic>
        <p:nvPicPr>
          <p:cNvPr id="6" name="Picture 5">
            <a:extLst>
              <a:ext uri="{FF2B5EF4-FFF2-40B4-BE49-F238E27FC236}">
                <a16:creationId xmlns:a16="http://schemas.microsoft.com/office/drawing/2014/main" id="{1F370582-2C04-4812-846B-0883694C5B4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 y="3841108"/>
            <a:ext cx="4019910" cy="3016892"/>
          </a:xfrm>
          <a:prstGeom prst="rect">
            <a:avLst/>
          </a:prstGeom>
        </p:spPr>
      </p:pic>
    </p:spTree>
    <p:extLst>
      <p:ext uri="{BB962C8B-B14F-4D97-AF65-F5344CB8AC3E}">
        <p14:creationId xmlns:p14="http://schemas.microsoft.com/office/powerpoint/2010/main" val="3129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50"/>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51B428-A19A-418F-BA51-4D028BC7B0CF}"/>
              </a:ext>
            </a:extLst>
          </p:cNvPr>
          <p:cNvSpPr>
            <a:spLocks noGrp="1"/>
          </p:cNvSpPr>
          <p:nvPr>
            <p:ph type="title"/>
          </p:nvPr>
        </p:nvSpPr>
        <p:spPr/>
        <p:txBody>
          <a:bodyPr>
            <a:normAutofit/>
          </a:bodyPr>
          <a:lstStyle/>
          <a:p>
            <a:r>
              <a:rPr lang="en-US" sz="4800" dirty="0"/>
              <a:t>RCW 13.34.050:  Pick-Up Orders</a:t>
            </a:r>
          </a:p>
        </p:txBody>
      </p:sp>
      <p:sp>
        <p:nvSpPr>
          <p:cNvPr id="3" name="Content Placeholder 2">
            <a:extLst>
              <a:ext uri="{FF2B5EF4-FFF2-40B4-BE49-F238E27FC236}">
                <a16:creationId xmlns:a16="http://schemas.microsoft.com/office/drawing/2014/main" id="{74E91026-16BB-405B-BE49-B63EDE2CFE7F}"/>
              </a:ext>
            </a:extLst>
          </p:cNvPr>
          <p:cNvSpPr>
            <a:spLocks noGrp="1"/>
          </p:cNvSpPr>
          <p:nvPr>
            <p:ph idx="1"/>
          </p:nvPr>
        </p:nvSpPr>
        <p:spPr>
          <a:xfrm>
            <a:off x="5331125" y="2353385"/>
            <a:ext cx="6524444" cy="4320864"/>
          </a:xfrm>
        </p:spPr>
        <p:txBody>
          <a:bodyPr>
            <a:noAutofit/>
          </a:bodyPr>
          <a:lstStyle/>
          <a:p>
            <a:pPr marL="0" indent="0">
              <a:buNone/>
            </a:pPr>
            <a:r>
              <a:rPr lang="en-US" sz="1800" dirty="0"/>
              <a:t>HB 1227 amendments:</a:t>
            </a:r>
          </a:p>
          <a:p>
            <a:pPr marL="457200" indent="-457200">
              <a:buFont typeface="Wingdings" panose="05000000000000000000" pitchFamily="2" charset="2"/>
              <a:buChar char="Ø"/>
            </a:pPr>
            <a:r>
              <a:rPr lang="en-US" sz="1800" dirty="0"/>
              <a:t>Petition with </a:t>
            </a:r>
            <a:r>
              <a:rPr lang="en-US" sz="1800" dirty="0">
                <a:solidFill>
                  <a:srgbClr val="FFFF00"/>
                </a:solidFill>
              </a:rPr>
              <a:t>sufficient corroborating evidence </a:t>
            </a:r>
            <a:r>
              <a:rPr lang="en-US" sz="1800" dirty="0"/>
              <a:t>to establish child is dependent.</a:t>
            </a:r>
          </a:p>
          <a:p>
            <a:pPr marL="457200" indent="-457200">
              <a:buFont typeface="Wingdings" panose="05000000000000000000" pitchFamily="2" charset="2"/>
              <a:buChar char="Ø"/>
            </a:pPr>
            <a:r>
              <a:rPr lang="en-US" sz="1800" dirty="0"/>
              <a:t>Reasonable grounds to believe removal is necessary to prevent </a:t>
            </a:r>
            <a:r>
              <a:rPr lang="en-US" sz="1800" dirty="0">
                <a:solidFill>
                  <a:srgbClr val="FFFF00"/>
                </a:solidFill>
              </a:rPr>
              <a:t>imminent physical harm due to child abuse or neglect</a:t>
            </a:r>
            <a:r>
              <a:rPr lang="en-US" sz="1800" dirty="0"/>
              <a:t>, including that which results from sexual abuse, sexual exploitation, </a:t>
            </a:r>
            <a:r>
              <a:rPr lang="en-US" sz="1800" dirty="0">
                <a:solidFill>
                  <a:srgbClr val="FFFF00"/>
                </a:solidFill>
              </a:rPr>
              <a:t>or pattern of severe neglect.</a:t>
            </a:r>
          </a:p>
          <a:p>
            <a:pPr marL="457200" indent="-457200">
              <a:buFont typeface="Wingdings" panose="05000000000000000000" pitchFamily="2" charset="2"/>
              <a:buChar char="Ø"/>
            </a:pPr>
            <a:r>
              <a:rPr lang="en-US" sz="1800" dirty="0">
                <a:solidFill>
                  <a:srgbClr val="FFFF00"/>
                </a:solidFill>
              </a:rPr>
              <a:t>Specific factual information evidencing insufficient time to serve parent with petition and hold hearing prior to removal</a:t>
            </a:r>
            <a:r>
              <a:rPr lang="en-US" sz="1800" dirty="0"/>
              <a:t>.</a:t>
            </a:r>
          </a:p>
          <a:p>
            <a:pPr marL="457200" indent="-457200">
              <a:buFont typeface="Wingdings" panose="05000000000000000000" pitchFamily="2" charset="2"/>
              <a:buChar char="Ø"/>
            </a:pPr>
            <a:r>
              <a:rPr lang="en-US" sz="1800" dirty="0">
                <a:solidFill>
                  <a:srgbClr val="FFFF00"/>
                </a:solidFill>
              </a:rPr>
              <a:t>If child taken into custody, petition and supporting documentation must be served on parent at child’s removal unless, after diligent efforts, parent cannot be found. If parent not served, diligent efforts to personally serve parent.</a:t>
            </a:r>
          </a:p>
        </p:txBody>
      </p:sp>
      <p:sp>
        <p:nvSpPr>
          <p:cNvPr id="8" name="TextBox 7">
            <a:extLst>
              <a:ext uri="{FF2B5EF4-FFF2-40B4-BE49-F238E27FC236}">
                <a16:creationId xmlns:a16="http://schemas.microsoft.com/office/drawing/2014/main" id="{19756960-E7D0-4CA6-A620-86FAC76863F6}"/>
              </a:ext>
            </a:extLst>
          </p:cNvPr>
          <p:cNvSpPr txBox="1"/>
          <p:nvPr/>
        </p:nvSpPr>
        <p:spPr>
          <a:xfrm>
            <a:off x="336431" y="2353385"/>
            <a:ext cx="4658263" cy="2585323"/>
          </a:xfrm>
          <a:prstGeom prst="rect">
            <a:avLst/>
          </a:prstGeom>
          <a:noFill/>
        </p:spPr>
        <p:txBody>
          <a:bodyPr wrap="square" rtlCol="0">
            <a:spAutoFit/>
          </a:bodyPr>
          <a:lstStyle/>
          <a:p>
            <a:r>
              <a:rPr lang="en-US" dirty="0"/>
              <a:t>Current statute:</a:t>
            </a:r>
          </a:p>
          <a:p>
            <a:pPr marL="285750" indent="-285750">
              <a:buFont typeface="Wingdings" panose="05000000000000000000" pitchFamily="2" charset="2"/>
              <a:buChar char="Ø"/>
            </a:pPr>
            <a:r>
              <a:rPr lang="en-US" dirty="0"/>
              <a:t>Petition alleging child is dependent.</a:t>
            </a:r>
          </a:p>
          <a:p>
            <a:pPr marL="285750" indent="-285750">
              <a:buFont typeface="Wingdings" panose="05000000000000000000" pitchFamily="2" charset="2"/>
              <a:buChar char="Ø"/>
            </a:pPr>
            <a:r>
              <a:rPr lang="en-US" dirty="0"/>
              <a:t>Reasonable grounds that child’s health, safety, and welfare will be seriously endangered if not taken into custody.</a:t>
            </a:r>
          </a:p>
          <a:p>
            <a:pPr marL="285750" indent="-285750">
              <a:buFont typeface="Wingdings" panose="05000000000000000000" pitchFamily="2" charset="2"/>
              <a:buChar char="Ø"/>
            </a:pPr>
            <a:r>
              <a:rPr lang="en-US" dirty="0"/>
              <a:t>Risk of imminent harm, including, but not limited to, sexual abuse, sexual exploitation, and parent’s failure to perform basic parental functions.</a:t>
            </a:r>
          </a:p>
        </p:txBody>
      </p:sp>
    </p:spTree>
    <p:extLst>
      <p:ext uri="{BB962C8B-B14F-4D97-AF65-F5344CB8AC3E}">
        <p14:creationId xmlns:p14="http://schemas.microsoft.com/office/powerpoint/2010/main" val="2410553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50"/>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51B428-A19A-418F-BA51-4D028BC7B0CF}"/>
              </a:ext>
            </a:extLst>
          </p:cNvPr>
          <p:cNvSpPr>
            <a:spLocks noGrp="1"/>
          </p:cNvSpPr>
          <p:nvPr>
            <p:ph type="title"/>
          </p:nvPr>
        </p:nvSpPr>
        <p:spPr/>
        <p:txBody>
          <a:bodyPr/>
          <a:lstStyle/>
          <a:p>
            <a:r>
              <a:rPr lang="en-US" dirty="0"/>
              <a:t>RCW 13.34.040:  Petition, Application of ICWA</a:t>
            </a:r>
          </a:p>
        </p:txBody>
      </p:sp>
      <p:sp>
        <p:nvSpPr>
          <p:cNvPr id="3" name="Content Placeholder 2">
            <a:extLst>
              <a:ext uri="{FF2B5EF4-FFF2-40B4-BE49-F238E27FC236}">
                <a16:creationId xmlns:a16="http://schemas.microsoft.com/office/drawing/2014/main" id="{74E91026-16BB-405B-BE49-B63EDE2CFE7F}"/>
              </a:ext>
            </a:extLst>
          </p:cNvPr>
          <p:cNvSpPr>
            <a:spLocks noGrp="1"/>
          </p:cNvSpPr>
          <p:nvPr>
            <p:ph idx="1"/>
          </p:nvPr>
        </p:nvSpPr>
        <p:spPr>
          <a:xfrm>
            <a:off x="4537493" y="2268747"/>
            <a:ext cx="7318075" cy="4045790"/>
          </a:xfrm>
        </p:spPr>
        <p:txBody>
          <a:bodyPr>
            <a:noAutofit/>
          </a:bodyPr>
          <a:lstStyle/>
          <a:p>
            <a:pPr marL="0" indent="0">
              <a:buNone/>
            </a:pPr>
            <a:r>
              <a:rPr lang="en-US" sz="2300" dirty="0"/>
              <a:t>HB 1227 amendments:</a:t>
            </a:r>
          </a:p>
          <a:p>
            <a:pPr marL="457200" indent="-457200">
              <a:buFont typeface="Wingdings" panose="05000000000000000000" pitchFamily="2" charset="2"/>
              <a:buChar char="Ø"/>
            </a:pPr>
            <a:r>
              <a:rPr lang="en-US" sz="2300" dirty="0">
                <a:solidFill>
                  <a:srgbClr val="FFFF00"/>
                </a:solidFill>
              </a:rPr>
              <a:t>“Reason to know </a:t>
            </a:r>
            <a:r>
              <a:rPr lang="en-US" sz="2300" dirty="0"/>
              <a:t>child is or may be an Indian child…”</a:t>
            </a:r>
          </a:p>
          <a:p>
            <a:pPr marL="457200" indent="-457200">
              <a:buFont typeface="Wingdings" panose="05000000000000000000" pitchFamily="2" charset="2"/>
              <a:buChar char="Ø"/>
            </a:pPr>
            <a:r>
              <a:rPr lang="en-US" sz="2300" dirty="0">
                <a:solidFill>
                  <a:srgbClr val="FFFF00"/>
                </a:solidFill>
              </a:rPr>
              <a:t>If reason to know, ICWA applies.</a:t>
            </a:r>
          </a:p>
          <a:p>
            <a:pPr marL="457200" indent="-457200">
              <a:buFont typeface="Wingdings" panose="05000000000000000000" pitchFamily="2" charset="2"/>
              <a:buChar char="Ø"/>
            </a:pPr>
            <a:r>
              <a:rPr lang="en-US" sz="2300" dirty="0">
                <a:solidFill>
                  <a:srgbClr val="FFFF00"/>
                </a:solidFill>
              </a:rPr>
              <a:t>Petition verified, contain statement constituting dependency, and include names/residence/ contact information (if known to petitioner) of each parent/guardian/custodian.</a:t>
            </a:r>
          </a:p>
          <a:p>
            <a:pPr marL="457200" indent="-457200">
              <a:buFont typeface="Wingdings" panose="05000000000000000000" pitchFamily="2" charset="2"/>
              <a:buChar char="Ø"/>
            </a:pPr>
            <a:r>
              <a:rPr lang="en-US" sz="2300" dirty="0">
                <a:solidFill>
                  <a:srgbClr val="FFFF00"/>
                </a:solidFill>
              </a:rPr>
              <a:t>If petitioner seeking removal, clear and specific statement as to harm if child remains in care of parent/ guardian/custodian, and facts supporting conclusion.</a:t>
            </a:r>
            <a:endParaRPr lang="en-US" sz="2300" dirty="0"/>
          </a:p>
        </p:txBody>
      </p:sp>
      <p:sp>
        <p:nvSpPr>
          <p:cNvPr id="8" name="TextBox 7">
            <a:extLst>
              <a:ext uri="{FF2B5EF4-FFF2-40B4-BE49-F238E27FC236}">
                <a16:creationId xmlns:a16="http://schemas.microsoft.com/office/drawing/2014/main" id="{19756960-E7D0-4CA6-A620-86FAC76863F6}"/>
              </a:ext>
            </a:extLst>
          </p:cNvPr>
          <p:cNvSpPr txBox="1"/>
          <p:nvPr/>
        </p:nvSpPr>
        <p:spPr>
          <a:xfrm>
            <a:off x="336430" y="2268746"/>
            <a:ext cx="3614467" cy="1492716"/>
          </a:xfrm>
          <a:prstGeom prst="rect">
            <a:avLst/>
          </a:prstGeom>
          <a:noFill/>
        </p:spPr>
        <p:txBody>
          <a:bodyPr wrap="square" rtlCol="0">
            <a:spAutoFit/>
          </a:bodyPr>
          <a:lstStyle/>
          <a:p>
            <a:pPr algn="just"/>
            <a:r>
              <a:rPr lang="en-US" sz="2300" dirty="0"/>
              <a:t>Current statute:</a:t>
            </a:r>
          </a:p>
          <a:p>
            <a:pPr marL="285750" indent="-285750" algn="just">
              <a:buFont typeface="Wingdings" panose="05000000000000000000" pitchFamily="2" charset="2"/>
              <a:buChar char="Ø"/>
            </a:pPr>
            <a:r>
              <a:rPr lang="en-US" sz="2300" dirty="0"/>
              <a:t>“Is or may be an Indian child…”</a:t>
            </a:r>
          </a:p>
          <a:p>
            <a:endParaRPr lang="en-US" sz="2200" dirty="0"/>
          </a:p>
        </p:txBody>
      </p:sp>
      <p:pic>
        <p:nvPicPr>
          <p:cNvPr id="2" name="Picture 1">
            <a:extLst>
              <a:ext uri="{FF2B5EF4-FFF2-40B4-BE49-F238E27FC236}">
                <a16:creationId xmlns:a16="http://schemas.microsoft.com/office/drawing/2014/main" id="{A9A84724-3ABC-442C-A40A-87F5B98EA338}"/>
              </a:ext>
            </a:extLst>
          </p:cNvPr>
          <p:cNvPicPr>
            <a:picLocks noChangeAspect="1"/>
          </p:cNvPicPr>
          <p:nvPr/>
        </p:nvPicPr>
        <p:blipFill>
          <a:blip r:embed="rId2"/>
          <a:stretch>
            <a:fillRect/>
          </a:stretch>
        </p:blipFill>
        <p:spPr>
          <a:xfrm>
            <a:off x="231515" y="4270075"/>
            <a:ext cx="4069932" cy="2350884"/>
          </a:xfrm>
          <a:prstGeom prst="rect">
            <a:avLst/>
          </a:prstGeom>
        </p:spPr>
      </p:pic>
    </p:spTree>
    <p:extLst>
      <p:ext uri="{BB962C8B-B14F-4D97-AF65-F5344CB8AC3E}">
        <p14:creationId xmlns:p14="http://schemas.microsoft.com/office/powerpoint/2010/main" val="204496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50"/>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51B428-A19A-418F-BA51-4D028BC7B0CF}"/>
              </a:ext>
            </a:extLst>
          </p:cNvPr>
          <p:cNvSpPr>
            <a:spLocks noGrp="1"/>
          </p:cNvSpPr>
          <p:nvPr>
            <p:ph type="title"/>
          </p:nvPr>
        </p:nvSpPr>
        <p:spPr/>
        <p:txBody>
          <a:bodyPr/>
          <a:lstStyle/>
          <a:p>
            <a:r>
              <a:rPr lang="en-US" dirty="0"/>
              <a:t>RCW 13.34.060:  Removals Prior to Shelter Care Hearing</a:t>
            </a:r>
          </a:p>
        </p:txBody>
      </p:sp>
      <p:sp>
        <p:nvSpPr>
          <p:cNvPr id="3" name="Content Placeholder 2">
            <a:extLst>
              <a:ext uri="{FF2B5EF4-FFF2-40B4-BE49-F238E27FC236}">
                <a16:creationId xmlns:a16="http://schemas.microsoft.com/office/drawing/2014/main" id="{74E91026-16BB-405B-BE49-B63EDE2CFE7F}"/>
              </a:ext>
            </a:extLst>
          </p:cNvPr>
          <p:cNvSpPr>
            <a:spLocks noGrp="1"/>
          </p:cNvSpPr>
          <p:nvPr>
            <p:ph idx="1"/>
          </p:nvPr>
        </p:nvSpPr>
        <p:spPr>
          <a:xfrm>
            <a:off x="4986068" y="2208749"/>
            <a:ext cx="6974912" cy="4286942"/>
          </a:xfrm>
        </p:spPr>
        <p:txBody>
          <a:bodyPr>
            <a:normAutofit lnSpcReduction="10000"/>
          </a:bodyPr>
          <a:lstStyle/>
          <a:p>
            <a:pPr marL="0" indent="0">
              <a:buNone/>
            </a:pPr>
            <a:r>
              <a:rPr lang="en-US" dirty="0"/>
              <a:t>HB 1227 amendments:</a:t>
            </a:r>
          </a:p>
          <a:p>
            <a:pPr marL="457200" indent="-457200">
              <a:buFont typeface="Wingdings" panose="05000000000000000000" pitchFamily="2" charset="2"/>
              <a:buChar char="Ø"/>
            </a:pPr>
            <a:r>
              <a:rPr lang="en-US" dirty="0"/>
              <a:t>Unless reasonable cause based upon </a:t>
            </a:r>
            <a:r>
              <a:rPr lang="en-US" dirty="0">
                <a:solidFill>
                  <a:srgbClr val="FFFF00"/>
                </a:solidFill>
              </a:rPr>
              <a:t>specific evidence</a:t>
            </a:r>
            <a:r>
              <a:rPr lang="en-US" dirty="0"/>
              <a:t>, priority placement with relative or suitable adult.</a:t>
            </a:r>
          </a:p>
          <a:p>
            <a:pPr marL="457200" indent="-457200">
              <a:buFont typeface="Wingdings" panose="05000000000000000000" pitchFamily="2" charset="2"/>
              <a:buChar char="Ø"/>
            </a:pPr>
            <a:r>
              <a:rPr lang="en-US" dirty="0">
                <a:solidFill>
                  <a:srgbClr val="FFFF00"/>
                </a:solidFill>
              </a:rPr>
              <a:t>“Continuing efforts” </a:t>
            </a:r>
            <a:r>
              <a:rPr lang="en-US" dirty="0"/>
              <a:t>to place on next business day.</a:t>
            </a:r>
          </a:p>
          <a:p>
            <a:pPr marL="457200" indent="-457200">
              <a:buFont typeface="Wingdings" panose="05000000000000000000" pitchFamily="2" charset="2"/>
              <a:buChar char="Ø"/>
            </a:pPr>
            <a:r>
              <a:rPr lang="en-US" dirty="0"/>
              <a:t>Department may authorize evaluations/routine and necessary care of child, </a:t>
            </a:r>
            <a:r>
              <a:rPr lang="en-US" dirty="0">
                <a:solidFill>
                  <a:srgbClr val="FFFF00"/>
                </a:solidFill>
              </a:rPr>
              <a:t>after informing parent, unless parent cannot be reached</a:t>
            </a:r>
            <a:r>
              <a:rPr lang="en-US" dirty="0"/>
              <a:t>.  </a:t>
            </a:r>
          </a:p>
          <a:p>
            <a:pPr marL="457200" indent="-457200">
              <a:buFont typeface="Wingdings" panose="05000000000000000000" pitchFamily="2" charset="2"/>
              <a:buChar char="Ø"/>
            </a:pPr>
            <a:r>
              <a:rPr lang="en-US" dirty="0">
                <a:solidFill>
                  <a:srgbClr val="FFFF00"/>
                </a:solidFill>
              </a:rPr>
              <a:t>Child’s parent must be provided opportunity to attend, unless prohibited by court order</a:t>
            </a:r>
            <a:r>
              <a:rPr lang="en-US" dirty="0"/>
              <a:t>.</a:t>
            </a:r>
          </a:p>
        </p:txBody>
      </p:sp>
      <p:sp>
        <p:nvSpPr>
          <p:cNvPr id="8" name="TextBox 7">
            <a:extLst>
              <a:ext uri="{FF2B5EF4-FFF2-40B4-BE49-F238E27FC236}">
                <a16:creationId xmlns:a16="http://schemas.microsoft.com/office/drawing/2014/main" id="{19756960-E7D0-4CA6-A620-86FAC76863F6}"/>
              </a:ext>
            </a:extLst>
          </p:cNvPr>
          <p:cNvSpPr txBox="1"/>
          <p:nvPr/>
        </p:nvSpPr>
        <p:spPr>
          <a:xfrm>
            <a:off x="350655" y="2121934"/>
            <a:ext cx="4229972" cy="3785652"/>
          </a:xfrm>
          <a:prstGeom prst="rect">
            <a:avLst/>
          </a:prstGeom>
          <a:noFill/>
        </p:spPr>
        <p:txBody>
          <a:bodyPr wrap="square" rtlCol="0">
            <a:spAutoFit/>
          </a:bodyPr>
          <a:lstStyle/>
          <a:p>
            <a:r>
              <a:rPr lang="en-US" sz="2400" dirty="0"/>
              <a:t>Current statute:</a:t>
            </a:r>
          </a:p>
          <a:p>
            <a:pPr marL="285750" indent="-285750">
              <a:buFont typeface="Wingdings" panose="05000000000000000000" pitchFamily="2" charset="2"/>
              <a:buChar char="Ø"/>
            </a:pPr>
            <a:r>
              <a:rPr lang="en-US" sz="2400" dirty="0"/>
              <a:t>Priority placement with relative or suitable adult, pending court hearing.</a:t>
            </a:r>
          </a:p>
          <a:p>
            <a:pPr marL="285750" indent="-285750">
              <a:buFont typeface="Wingdings" panose="05000000000000000000" pitchFamily="2" charset="2"/>
              <a:buChar char="Ø"/>
            </a:pPr>
            <a:r>
              <a:rPr lang="en-US" sz="2400" dirty="0"/>
              <a:t>“Effort within available resources” to place on next business day.</a:t>
            </a:r>
          </a:p>
          <a:p>
            <a:pPr marL="285750" indent="-285750">
              <a:buFont typeface="Wingdings" panose="05000000000000000000" pitchFamily="2" charset="2"/>
              <a:buChar char="Ø"/>
            </a:pPr>
            <a:r>
              <a:rPr lang="en-US" sz="2400" dirty="0"/>
              <a:t>Department may authorize evaluations/routine and necessary medical care.</a:t>
            </a:r>
          </a:p>
        </p:txBody>
      </p:sp>
    </p:spTree>
    <p:extLst>
      <p:ext uri="{BB962C8B-B14F-4D97-AF65-F5344CB8AC3E}">
        <p14:creationId xmlns:p14="http://schemas.microsoft.com/office/powerpoint/2010/main" val="222492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50"/>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51B428-A19A-418F-BA51-4D028BC7B0CF}"/>
              </a:ext>
            </a:extLst>
          </p:cNvPr>
          <p:cNvSpPr>
            <a:spLocks noGrp="1"/>
          </p:cNvSpPr>
          <p:nvPr>
            <p:ph type="title"/>
          </p:nvPr>
        </p:nvSpPr>
        <p:spPr/>
        <p:txBody>
          <a:bodyPr>
            <a:normAutofit/>
          </a:bodyPr>
          <a:lstStyle/>
          <a:p>
            <a:r>
              <a:rPr lang="en-US" sz="5400" dirty="0"/>
              <a:t>RCW 13.34.062:  Notice</a:t>
            </a:r>
          </a:p>
        </p:txBody>
      </p:sp>
      <p:sp>
        <p:nvSpPr>
          <p:cNvPr id="8" name="TextBox 7">
            <a:extLst>
              <a:ext uri="{FF2B5EF4-FFF2-40B4-BE49-F238E27FC236}">
                <a16:creationId xmlns:a16="http://schemas.microsoft.com/office/drawing/2014/main" id="{19756960-E7D0-4CA6-A620-86FAC76863F6}"/>
              </a:ext>
            </a:extLst>
          </p:cNvPr>
          <p:cNvSpPr txBox="1"/>
          <p:nvPr/>
        </p:nvSpPr>
        <p:spPr>
          <a:xfrm>
            <a:off x="406520" y="2352869"/>
            <a:ext cx="6813430" cy="4031873"/>
          </a:xfrm>
          <a:prstGeom prst="rect">
            <a:avLst/>
          </a:prstGeom>
          <a:noFill/>
          <a:ln>
            <a:solidFill>
              <a:schemeClr val="tx1"/>
            </a:solidFill>
          </a:ln>
        </p:spPr>
        <p:txBody>
          <a:bodyPr wrap="square" rtlCol="0">
            <a:spAutoFit/>
          </a:bodyPr>
          <a:lstStyle/>
          <a:p>
            <a:pPr marL="571500" indent="-571500" algn="just">
              <a:buFont typeface="Wingdings" panose="05000000000000000000" pitchFamily="2" charset="2"/>
              <a:buChar char="Ø"/>
            </a:pPr>
            <a:r>
              <a:rPr lang="en-US" sz="3200" dirty="0"/>
              <a:t>Current statute: Reasonable efforts.</a:t>
            </a:r>
          </a:p>
          <a:p>
            <a:pPr marL="742950" indent="-742950" algn="just">
              <a:buFont typeface="+mj-lt"/>
              <a:buAutoNum type="arabicPeriod"/>
            </a:pPr>
            <a:r>
              <a:rPr lang="en-US" sz="3200" dirty="0"/>
              <a:t>To inform child has been taken into custody, reasons why, and legal rights (including right to shelter care hearing).</a:t>
            </a:r>
          </a:p>
          <a:p>
            <a:pPr marL="742950" indent="-742950" algn="just">
              <a:buFont typeface="+mj-lt"/>
              <a:buAutoNum type="arabicPeriod"/>
            </a:pPr>
            <a:r>
              <a:rPr lang="en-US" sz="3200" dirty="0"/>
              <a:t>To investigate whereabouts of parent.</a:t>
            </a:r>
          </a:p>
        </p:txBody>
      </p:sp>
      <p:sp>
        <p:nvSpPr>
          <p:cNvPr id="5" name="Rectangle 4">
            <a:extLst>
              <a:ext uri="{FF2B5EF4-FFF2-40B4-BE49-F238E27FC236}">
                <a16:creationId xmlns:a16="http://schemas.microsoft.com/office/drawing/2014/main" id="{7C8171E6-A24D-4764-9975-5004E471E240}"/>
              </a:ext>
            </a:extLst>
          </p:cNvPr>
          <p:cNvSpPr/>
          <p:nvPr/>
        </p:nvSpPr>
        <p:spPr>
          <a:xfrm>
            <a:off x="7886701" y="3181350"/>
            <a:ext cx="3752849" cy="2062103"/>
          </a:xfrm>
          <a:prstGeom prst="rect">
            <a:avLst/>
          </a:prstGeom>
          <a:ln>
            <a:solidFill>
              <a:schemeClr val="tx1"/>
            </a:solidFill>
          </a:ln>
        </p:spPr>
        <p:txBody>
          <a:bodyPr wrap="square">
            <a:spAutoFit/>
          </a:bodyPr>
          <a:lstStyle/>
          <a:p>
            <a:endParaRPr lang="en-US" sz="3200" dirty="0"/>
          </a:p>
          <a:p>
            <a:pPr marL="457200" indent="-457200">
              <a:buFont typeface="Wingdings" panose="05000000000000000000" pitchFamily="2" charset="2"/>
              <a:buChar char="Ø"/>
            </a:pPr>
            <a:r>
              <a:rPr lang="en-US" sz="3200" dirty="0"/>
              <a:t>HB 1227:  </a:t>
            </a:r>
            <a:r>
              <a:rPr lang="en-US" sz="3200" dirty="0">
                <a:solidFill>
                  <a:srgbClr val="FFFF00"/>
                </a:solidFill>
              </a:rPr>
              <a:t>Diligent efforts.</a:t>
            </a:r>
          </a:p>
          <a:p>
            <a:endParaRPr lang="en-US" sz="3200" dirty="0">
              <a:solidFill>
                <a:srgbClr val="FFFF00"/>
              </a:solidFill>
            </a:endParaRPr>
          </a:p>
        </p:txBody>
      </p:sp>
    </p:spTree>
    <p:extLst>
      <p:ext uri="{BB962C8B-B14F-4D97-AF65-F5344CB8AC3E}">
        <p14:creationId xmlns:p14="http://schemas.microsoft.com/office/powerpoint/2010/main" val="4150850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50"/>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51B428-A19A-418F-BA51-4D028BC7B0CF}"/>
              </a:ext>
            </a:extLst>
          </p:cNvPr>
          <p:cNvSpPr>
            <a:spLocks noGrp="1"/>
          </p:cNvSpPr>
          <p:nvPr>
            <p:ph type="title"/>
          </p:nvPr>
        </p:nvSpPr>
        <p:spPr/>
        <p:txBody>
          <a:bodyPr>
            <a:normAutofit/>
          </a:bodyPr>
          <a:lstStyle/>
          <a:p>
            <a:r>
              <a:rPr lang="en-US" dirty="0"/>
              <a:t>RCW 13.34.065(1)(a):  Continuance of 72-hour Shelter Care Hearings</a:t>
            </a:r>
          </a:p>
        </p:txBody>
      </p:sp>
      <p:sp>
        <p:nvSpPr>
          <p:cNvPr id="3" name="Content Placeholder 2">
            <a:extLst>
              <a:ext uri="{FF2B5EF4-FFF2-40B4-BE49-F238E27FC236}">
                <a16:creationId xmlns:a16="http://schemas.microsoft.com/office/drawing/2014/main" id="{74E91026-16BB-405B-BE49-B63EDE2CFE7F}"/>
              </a:ext>
            </a:extLst>
          </p:cNvPr>
          <p:cNvSpPr>
            <a:spLocks noGrp="1"/>
          </p:cNvSpPr>
          <p:nvPr>
            <p:ph idx="1"/>
          </p:nvPr>
        </p:nvSpPr>
        <p:spPr>
          <a:xfrm>
            <a:off x="4787660" y="2208748"/>
            <a:ext cx="7173320" cy="4364579"/>
          </a:xfrm>
        </p:spPr>
        <p:txBody>
          <a:bodyPr>
            <a:noAutofit/>
          </a:bodyPr>
          <a:lstStyle/>
          <a:p>
            <a:pPr marL="0" indent="0">
              <a:buNone/>
            </a:pPr>
            <a:r>
              <a:rPr lang="en-US" dirty="0"/>
              <a:t>HB 1227 amendments:</a:t>
            </a:r>
          </a:p>
          <a:p>
            <a:pPr marL="285750" indent="-285750">
              <a:buFont typeface="Wingdings" panose="05000000000000000000" pitchFamily="2" charset="2"/>
              <a:buChar char="Ø"/>
            </a:pPr>
            <a:r>
              <a:rPr lang="en-US" dirty="0"/>
              <a:t>Upon request of </a:t>
            </a:r>
            <a:r>
              <a:rPr lang="en-US" dirty="0">
                <a:solidFill>
                  <a:srgbClr val="FFFF00"/>
                </a:solidFill>
              </a:rPr>
              <a:t>child’s attorney, </a:t>
            </a:r>
            <a:r>
              <a:rPr lang="en-US" dirty="0"/>
              <a:t>parent, guardian, or custodian.</a:t>
            </a:r>
          </a:p>
          <a:p>
            <a:pPr marL="285750" indent="-285750">
              <a:buFont typeface="Wingdings" panose="05000000000000000000" pitchFamily="2" charset="2"/>
              <a:buChar char="Ø"/>
            </a:pPr>
            <a:r>
              <a:rPr lang="en-US" dirty="0"/>
              <a:t>Good cause and inability to attend, </a:t>
            </a:r>
            <a:r>
              <a:rPr lang="en-US" dirty="0">
                <a:solidFill>
                  <a:srgbClr val="FFFF00"/>
                </a:solidFill>
              </a:rPr>
              <a:t>or inability to adequately prepare for shelter care hearing.</a:t>
            </a:r>
          </a:p>
          <a:p>
            <a:pPr marL="285750" indent="-285750">
              <a:buFont typeface="Wingdings" panose="05000000000000000000" pitchFamily="2" charset="2"/>
              <a:buChar char="Ø"/>
            </a:pPr>
            <a:r>
              <a:rPr lang="en-US" dirty="0">
                <a:solidFill>
                  <a:srgbClr val="FFFF00"/>
                </a:solidFill>
              </a:rPr>
              <a:t>Continuance of initial shelter care hearing </a:t>
            </a:r>
            <a:r>
              <a:rPr lang="en-US" dirty="0"/>
              <a:t>or subsequent shelter care hearing.</a:t>
            </a:r>
          </a:p>
          <a:p>
            <a:pPr marL="285750" indent="-285750">
              <a:buFont typeface="Wingdings" panose="05000000000000000000" pitchFamily="2" charset="2"/>
              <a:buChar char="Ø"/>
            </a:pPr>
            <a:r>
              <a:rPr lang="en-US" dirty="0">
                <a:solidFill>
                  <a:srgbClr val="FFFF00"/>
                </a:solidFill>
              </a:rPr>
              <a:t>If parent, guardian, or custodian is not represented by counsel, clerk shall provide information regarding how to obtain counsel.</a:t>
            </a:r>
            <a:endParaRPr lang="en-US" dirty="0"/>
          </a:p>
        </p:txBody>
      </p:sp>
      <p:sp>
        <p:nvSpPr>
          <p:cNvPr id="8" name="TextBox 7">
            <a:extLst>
              <a:ext uri="{FF2B5EF4-FFF2-40B4-BE49-F238E27FC236}">
                <a16:creationId xmlns:a16="http://schemas.microsoft.com/office/drawing/2014/main" id="{19756960-E7D0-4CA6-A620-86FAC76863F6}"/>
              </a:ext>
            </a:extLst>
          </p:cNvPr>
          <p:cNvSpPr txBox="1"/>
          <p:nvPr/>
        </p:nvSpPr>
        <p:spPr>
          <a:xfrm>
            <a:off x="350654" y="2208750"/>
            <a:ext cx="4031565" cy="3046988"/>
          </a:xfrm>
          <a:prstGeom prst="rect">
            <a:avLst/>
          </a:prstGeom>
          <a:noFill/>
        </p:spPr>
        <p:txBody>
          <a:bodyPr wrap="square" rtlCol="0">
            <a:spAutoFit/>
          </a:bodyPr>
          <a:lstStyle/>
          <a:p>
            <a:r>
              <a:rPr lang="en-US" sz="2400" dirty="0"/>
              <a:t>Current statute:</a:t>
            </a:r>
          </a:p>
          <a:p>
            <a:pPr marL="285750" indent="-285750">
              <a:buFont typeface="Wingdings" panose="05000000000000000000" pitchFamily="2" charset="2"/>
              <a:buChar char="Ø"/>
            </a:pPr>
            <a:r>
              <a:rPr lang="en-US" sz="2400" dirty="0"/>
              <a:t>Upon request of parent, guardian, or custodian.</a:t>
            </a:r>
          </a:p>
          <a:p>
            <a:pPr marL="285750" indent="-285750">
              <a:buFont typeface="Wingdings" panose="05000000000000000000" pitchFamily="2" charset="2"/>
              <a:buChar char="Ø"/>
            </a:pPr>
            <a:r>
              <a:rPr lang="en-US" sz="2400" dirty="0"/>
              <a:t>Good cause and inability to attend shelter care hearing.</a:t>
            </a:r>
          </a:p>
          <a:p>
            <a:pPr marL="285750" indent="-285750">
              <a:buFont typeface="Wingdings" panose="05000000000000000000" pitchFamily="2" charset="2"/>
              <a:buChar char="Ø"/>
            </a:pPr>
            <a:r>
              <a:rPr lang="en-US" sz="2400" dirty="0"/>
              <a:t>Subsequent shelter care hearing.</a:t>
            </a:r>
          </a:p>
        </p:txBody>
      </p:sp>
    </p:spTree>
    <p:extLst>
      <p:ext uri="{BB962C8B-B14F-4D97-AF65-F5344CB8AC3E}">
        <p14:creationId xmlns:p14="http://schemas.microsoft.com/office/powerpoint/2010/main" val="11226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3491-8BBE-1288-9E9B-6D7F41C7E59D}"/>
              </a:ext>
            </a:extLst>
          </p:cNvPr>
          <p:cNvSpPr>
            <a:spLocks noGrp="1"/>
          </p:cNvSpPr>
          <p:nvPr>
            <p:ph type="title"/>
          </p:nvPr>
        </p:nvSpPr>
        <p:spPr/>
        <p:txBody>
          <a:bodyPr/>
          <a:lstStyle/>
          <a:p>
            <a:r>
              <a:rPr lang="en-US" dirty="0"/>
              <a:t>Issue 1: Removal from a Parent or Guardian</a:t>
            </a:r>
          </a:p>
        </p:txBody>
      </p:sp>
      <p:sp>
        <p:nvSpPr>
          <p:cNvPr id="3" name="Text Placeholder 2">
            <a:extLst>
              <a:ext uri="{FF2B5EF4-FFF2-40B4-BE49-F238E27FC236}">
                <a16:creationId xmlns:a16="http://schemas.microsoft.com/office/drawing/2014/main" id="{C956A90A-C258-47A4-7F01-FA6F94B47C8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4000603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96BF9B24B76A4E9FD30485BAA5A7A9" ma:contentTypeVersion="10" ma:contentTypeDescription="Create a new document." ma:contentTypeScope="" ma:versionID="18150e8dcedc49f6f7a42197586dfcf3">
  <xsd:schema xmlns:xsd="http://www.w3.org/2001/XMLSchema" xmlns:xs="http://www.w3.org/2001/XMLSchema" xmlns:p="http://schemas.microsoft.com/office/2006/metadata/properties" xmlns:ns3="0f015148-5f26-469d-acbb-8b03d1c763a2" xmlns:ns4="129c9864-b3ed-4868-b062-714898f63f6b" targetNamespace="http://schemas.microsoft.com/office/2006/metadata/properties" ma:root="true" ma:fieldsID="ab51dcf92e5de6939588c655b4d175d4" ns3:_="" ns4:_="">
    <xsd:import namespace="0f015148-5f26-469d-acbb-8b03d1c763a2"/>
    <xsd:import namespace="129c9864-b3ed-4868-b062-714898f63f6b"/>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015148-5f26-469d-acbb-8b03d1c763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9c9864-b3ed-4868-b062-714898f63f6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f015148-5f26-469d-acbb-8b03d1c763a2" xsi:nil="true"/>
  </documentManagement>
</p:properties>
</file>

<file path=customXml/itemProps1.xml><?xml version="1.0" encoding="utf-8"?>
<ds:datastoreItem xmlns:ds="http://schemas.openxmlformats.org/officeDocument/2006/customXml" ds:itemID="{DA9865E2-ED45-49B0-B436-5A8D628E3974}">
  <ds:schemaRefs>
    <ds:schemaRef ds:uri="http://schemas.microsoft.com/sharepoint/v3/contenttype/forms"/>
  </ds:schemaRefs>
</ds:datastoreItem>
</file>

<file path=customXml/itemProps2.xml><?xml version="1.0" encoding="utf-8"?>
<ds:datastoreItem xmlns:ds="http://schemas.openxmlformats.org/officeDocument/2006/customXml" ds:itemID="{53648EEE-028F-4EB9-BB27-F8C918D91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015148-5f26-469d-acbb-8b03d1c763a2"/>
    <ds:schemaRef ds:uri="129c9864-b3ed-4868-b062-714898f63f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AC7210-DC80-4555-BA44-4D6EEFE55ED4}">
  <ds:schemaRefs>
    <ds:schemaRef ds:uri="http://schemas.microsoft.com/office/2006/metadata/properties"/>
    <ds:schemaRef ds:uri="129c9864-b3ed-4868-b062-714898f63f6b"/>
    <ds:schemaRef ds:uri="http://www.w3.org/XML/1998/namespace"/>
    <ds:schemaRef ds:uri="http://purl.org/dc/elements/1.1/"/>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0f015148-5f26-469d-acbb-8b03d1c763a2"/>
  </ds:schemaRefs>
</ds:datastoreItem>
</file>

<file path=docProps/app.xml><?xml version="1.0" encoding="utf-8"?>
<Properties xmlns="http://schemas.openxmlformats.org/officeDocument/2006/extended-properties" xmlns:vt="http://schemas.openxmlformats.org/officeDocument/2006/docPropsVTypes">
  <Template/>
  <TotalTime>22454</TotalTime>
  <Words>1665</Words>
  <Application>Microsoft Office PowerPoint</Application>
  <PresentationFormat>Widescreen</PresentationFormat>
  <Paragraphs>159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Open Sans</vt:lpstr>
      <vt:lpstr>Trebuchet MS</vt:lpstr>
      <vt:lpstr>Wingdings</vt:lpstr>
      <vt:lpstr>Berlin</vt:lpstr>
      <vt:lpstr>PowerPoint Presentation</vt:lpstr>
      <vt:lpstr>RCW 26.44.050:  Law Enforcement/Protective Custody Holds</vt:lpstr>
      <vt:lpstr>RCW 26.44.056:  Hospital Holds</vt:lpstr>
      <vt:lpstr>RCW 13.34.050:  Pick-Up Orders</vt:lpstr>
      <vt:lpstr>RCW 13.34.040:  Petition, Application of ICWA</vt:lpstr>
      <vt:lpstr>RCW 13.34.060:  Removals Prior to Shelter Care Hearing</vt:lpstr>
      <vt:lpstr>RCW 13.34.062:  Notice</vt:lpstr>
      <vt:lpstr>RCW 13.34.065(1)(a):  Continuance of 72-hour Shelter Care Hearings</vt:lpstr>
      <vt:lpstr>Issue 1: Removal from a Parent or Guardian</vt:lpstr>
      <vt:lpstr>PowerPoint Presentation</vt:lpstr>
      <vt:lpstr>PowerPoint Presentation</vt:lpstr>
      <vt:lpstr>What is not imminent physical harm?</vt:lpstr>
      <vt:lpstr>Prevention Services vs. Remedial Services </vt:lpstr>
      <vt:lpstr>Issue 2: Placement with a Relative</vt:lpstr>
      <vt:lpstr>RCW 13.34.065(5)(c):  Relative Placement</vt:lpstr>
      <vt:lpstr>RCW 13.34.065(5)(c)(ii):  Court’s Inquiry Into Relative Placement Options</vt:lpstr>
      <vt:lpstr>RCW 13.34.065(5)(c)(iii):  Relative Placement:  Factors Not Preventing Placement</vt:lpstr>
      <vt:lpstr>RCW 13.34.065(5)(i):  Relative Placement:  Initial Foster Care License</vt:lpstr>
      <vt:lpstr>Issue 3: Placement in Foster Care</vt:lpstr>
      <vt:lpstr>RCW 13.34.065(j):  Court Authority Over Foster Care Placement (the fight continues)</vt:lpstr>
      <vt:lpstr>Enforcement</vt:lpstr>
      <vt:lpstr>RCW 13.34.065(j)(iii):  Department’s compliance and impact on reasonable efforts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Marci Comeau</dc:creator>
  <cp:lastModifiedBy>Adams, Jeffrey (OCLA)</cp:lastModifiedBy>
  <cp:revision>128</cp:revision>
  <dcterms:created xsi:type="dcterms:W3CDTF">2022-08-23T17:51:56Z</dcterms:created>
  <dcterms:modified xsi:type="dcterms:W3CDTF">2023-05-23T18:22:41Z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0x0101007D96BF9B24B76A4E9FD30485BAA5A7A9</vt:lpwstr>
  </property>
</Properties>
</file>