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703" r:id="rId7"/>
  </p:sldMasterIdLst>
  <p:notesMasterIdLst>
    <p:notesMasterId r:id="rId47"/>
  </p:notesMasterIdLst>
  <p:sldIdLst>
    <p:sldId id="256" r:id="rId8"/>
    <p:sldId id="257" r:id="rId9"/>
    <p:sldId id="258" r:id="rId10"/>
    <p:sldId id="259" r:id="rId11"/>
    <p:sldId id="260" r:id="rId12"/>
    <p:sldId id="261" r:id="rId13"/>
    <p:sldId id="262" r:id="rId14"/>
    <p:sldId id="263" r:id="rId15"/>
    <p:sldId id="264" r:id="rId16"/>
    <p:sldId id="265" r:id="rId17"/>
    <p:sldId id="297" r:id="rId18"/>
    <p:sldId id="298" r:id="rId19"/>
    <p:sldId id="299" r:id="rId20"/>
    <p:sldId id="300" r:id="rId21"/>
    <p:sldId id="301" r:id="rId22"/>
    <p:sldId id="302" r:id="rId23"/>
    <p:sldId id="303" r:id="rId24"/>
    <p:sldId id="304" r:id="rId25"/>
    <p:sldId id="305" r:id="rId26"/>
    <p:sldId id="306" r:id="rId27"/>
    <p:sldId id="278" r:id="rId28"/>
    <p:sldId id="279" r:id="rId29"/>
    <p:sldId id="280" r:id="rId30"/>
    <p:sldId id="281" r:id="rId31"/>
    <p:sldId id="282" r:id="rId32"/>
    <p:sldId id="283" r:id="rId33"/>
    <p:sldId id="284" r:id="rId34"/>
    <p:sldId id="285" r:id="rId35"/>
    <p:sldId id="286" r:id="rId36"/>
    <p:sldId id="307" r:id="rId37"/>
    <p:sldId id="288" r:id="rId38"/>
    <p:sldId id="289" r:id="rId39"/>
    <p:sldId id="290" r:id="rId40"/>
    <p:sldId id="291" r:id="rId41"/>
    <p:sldId id="292" r:id="rId42"/>
    <p:sldId id="293" r:id="rId43"/>
    <p:sldId id="294" r:id="rId44"/>
    <p:sldId id="295" r:id="rId45"/>
    <p:sldId id="2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1" autoAdjust="0"/>
    <p:restoredTop sz="86371" autoAdjust="0"/>
  </p:normalViewPr>
  <p:slideViewPr>
    <p:cSldViewPr snapToGrid="0">
      <p:cViewPr varScale="1">
        <p:scale>
          <a:sx n="63" d="100"/>
          <a:sy n="63" d="100"/>
        </p:scale>
        <p:origin x="90" y="174"/>
      </p:cViewPr>
      <p:guideLst/>
    </p:cSldViewPr>
  </p:slideViewPr>
  <p:outlineViewPr>
    <p:cViewPr>
      <p:scale>
        <a:sx n="33" d="100"/>
        <a:sy n="33" d="100"/>
      </p:scale>
      <p:origin x="0" y="-14778"/>
    </p:cViewPr>
  </p:outlineViewPr>
  <p:notesTextViewPr>
    <p:cViewPr>
      <p:scale>
        <a:sx n="1" d="1"/>
        <a:sy n="1" d="1"/>
      </p:scale>
      <p:origin x="0" y="-432"/>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1CB13-ADD5-4A0C-9492-A875DAE471DB}"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8EE33-BC27-452C-B1BD-99E8CD4AB47A}" type="slidenum">
              <a:rPr lang="en-US" smtClean="0"/>
              <a:t>‹#›</a:t>
            </a:fld>
            <a:endParaRPr lang="en-US"/>
          </a:p>
        </p:txBody>
      </p:sp>
    </p:spTree>
    <p:extLst>
      <p:ext uri="{BB962C8B-B14F-4D97-AF65-F5344CB8AC3E}">
        <p14:creationId xmlns:p14="http://schemas.microsoft.com/office/powerpoint/2010/main" val="314841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urts.wa.gov/opinions/pdf/980039%20rev.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ourts.wa.gov/appellate_trial_courts/coaBriefs/index.cfm?fa=coabriefs.searchRequest&amp;courtId=A0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pps.leg.wa.gov/rcw/default.aspx?cite=13.34.105"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apps.leg.wa.gov/rcw/default.aspx?cite=13.34.100" TargetMode="External"/><Relationship Id="rId4" Type="http://schemas.openxmlformats.org/officeDocument/2006/relationships/hyperlink" Target="https://apps.leg.wa.gov/rcw/default.aspx?cite=13.34.10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eaufortsc.org/guides/gullah-history/"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merriam-webster.com/dictionary/culture" TargetMode="External"/><Relationship Id="rId5" Type="http://schemas.openxmlformats.org/officeDocument/2006/relationships/hyperlink" Target="https://www.oxfordreference.com/view/10.1093/oi/authority.20110901080526139#:~:text=The%20way%20of%20life%20of,The%20Oxford%20Dictionary%20of%20Philosophy%20%C2%BB" TargetMode="External"/><Relationship Id="rId4" Type="http://schemas.openxmlformats.org/officeDocument/2006/relationships/hyperlink" Target="https://www.yakama.com/abou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classroom-materials/immigration/native-american/removing-native-americans-from-their-land/"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nmaahc.si.edu/explore/collection/search?edan_q=%2A%3A%2A&amp;edan_local=1&amp;edan_fq%5b%5d=topic%3A%22Slavery%22"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ccr.gov/pubs/docs/MEPABriefingFinal_07-01-10.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urts.wa.gov/appellate_trial_courts/coaBriefs/index.cfm?fa=coabriefs.searchRequest&amp;courtId=A08" TargetMode="External"/><Relationship Id="rId7" Type="http://schemas.openxmlformats.org/officeDocument/2006/relationships/hyperlink" Target="https://njdc.info/wp-content/uploads/2018/07/Addressing-Bias-Bench-Card-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repository.law.umich.edu/cgi/viewcontent.cgi?article=1158&amp;context=mjrl" TargetMode="External"/><Relationship Id="rId5" Type="http://schemas.openxmlformats.org/officeDocument/2006/relationships/hyperlink" Target="https://www.researchgate.net/publication/51881495_White_on_Black_Can_White_Parents_Teach_Black_Adoptive_Children_How_to_Understand_and_Cope_With_Racism" TargetMode="External"/><Relationship Id="rId4" Type="http://schemas.openxmlformats.org/officeDocument/2006/relationships/hyperlink" Target="https://www.wsipp.wa.gov/ReportFile/1018/Wsipp_Racial-Disproportionality-in-Washington-States-Child-Welfare-System_Full-Report.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ACDF0-680C-429A-B46C-40F7DBB3B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17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Court’s opinion filed</a:t>
            </a:r>
            <a:r>
              <a:rPr lang="en-US" baseline="0" dirty="0" smtClean="0"/>
              <a:t> (</a:t>
            </a:r>
            <a:r>
              <a:rPr lang="en-US" dirty="0" smtClean="0">
                <a:hlinkClick r:id="rId3"/>
              </a:rPr>
              <a:t>https://www.courts.wa.gov/opinions/pdf/980039%20rev.pdf</a:t>
            </a:r>
            <a:r>
              <a:rPr lang="en-US" dirty="0" smtClean="0"/>
              <a:t>)</a:t>
            </a:r>
          </a:p>
          <a:p>
            <a:r>
              <a:rPr lang="en-US" dirty="0" smtClean="0"/>
              <a:t>SCOW No. 98003-9 - In the Matter of the Dependency of Z.J.G. and M.E.J.G., minor children.</a:t>
            </a:r>
          </a:p>
          <a:p>
            <a:r>
              <a:rPr lang="en-US" sz="1200" kern="1200" dirty="0" smtClean="0">
                <a:solidFill>
                  <a:schemeClr val="tx1"/>
                </a:solidFill>
                <a:effectLst/>
                <a:latin typeface="+mn-lt"/>
                <a:ea typeface="+mn-ea"/>
                <a:cs typeface="+mn-cs"/>
              </a:rPr>
              <a:t>Links to amici curiae briefs filed in ZJG, available at: </a:t>
            </a:r>
            <a:r>
              <a:rPr lang="en-US" sz="1200" u="sng" kern="1200" dirty="0" smtClean="0">
                <a:solidFill>
                  <a:schemeClr val="tx1"/>
                </a:solidFill>
                <a:effectLst/>
                <a:latin typeface="+mn-lt"/>
                <a:ea typeface="+mn-ea"/>
                <a:cs typeface="+mn-cs"/>
                <a:hlinkClick r:id="rId4"/>
              </a:rPr>
              <a:t>https://www.courts.wa.gov/appellate_trial_courts/coaBriefs/index.cfm?fa=coabriefs.searchRequest&amp;courtId=A08</a:t>
            </a:r>
            <a:endParaRPr lang="en-US" sz="1200" kern="1200" dirty="0" smtClean="0">
              <a:solidFill>
                <a:schemeClr val="tx1"/>
              </a:solidFill>
              <a:effectLst/>
              <a:latin typeface="+mn-lt"/>
              <a:ea typeface="+mn-ea"/>
              <a:cs typeface="+mn-cs"/>
            </a:endParaRPr>
          </a:p>
          <a:p>
            <a:endParaRPr lang="en-US" dirty="0" smtClean="0"/>
          </a:p>
          <a:p>
            <a:r>
              <a:rPr lang="en-US" dirty="0" smtClean="0"/>
              <a:t>Amicus - Margaret Jacobs in Support of Petition for Review</a:t>
            </a:r>
          </a:p>
          <a:p>
            <a:r>
              <a:rPr lang="en-US" dirty="0" smtClean="0"/>
              <a:t>Amicus - American Indian Law Professors, et al</a:t>
            </a:r>
          </a:p>
          <a:p>
            <a:r>
              <a:rPr lang="en-US" dirty="0" smtClean="0"/>
              <a:t>Amicus - Children's Tribes</a:t>
            </a:r>
          </a:p>
          <a:p>
            <a:r>
              <a:rPr lang="en-US" dirty="0" smtClean="0"/>
              <a:t>Amicus - Youth and Children, et al</a:t>
            </a:r>
          </a:p>
          <a:p>
            <a:r>
              <a:rPr lang="en-US" dirty="0" smtClean="0"/>
              <a:t>Supplemental Amicus Children's Tribes</a:t>
            </a:r>
          </a:p>
          <a:p>
            <a:r>
              <a:rPr lang="en-US" dirty="0" smtClean="0"/>
              <a:t>Amicus - American Indian Law Professors, Center for Indian Law &amp; Policy, et al</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61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Quote#1- </a:t>
            </a:r>
            <a:r>
              <a:rPr lang="en-US" sz="1200" b="0" i="0" u="none" strike="noStrike" kern="1200" baseline="0" dirty="0" smtClean="0">
                <a:solidFill>
                  <a:schemeClr val="tx1"/>
                </a:solidFill>
                <a:latin typeface="+mn-lt"/>
                <a:ea typeface="+mn-ea"/>
                <a:cs typeface="+mn-cs"/>
              </a:rPr>
              <a:t>Holden, Vanessa M., </a:t>
            </a:r>
            <a:r>
              <a:rPr lang="en-US" sz="1200" b="0" i="1" u="none" strike="noStrike" kern="1200" baseline="0" dirty="0" smtClean="0">
                <a:solidFill>
                  <a:schemeClr val="tx1"/>
                </a:solidFill>
                <a:latin typeface="+mn-lt"/>
                <a:ea typeface="+mn-ea"/>
                <a:cs typeface="+mn-cs"/>
              </a:rPr>
              <a:t>Slavery and America’s Legacy of Family Separation</a:t>
            </a:r>
            <a:r>
              <a:rPr lang="en-US" sz="1200" b="0" i="0" u="none" strike="noStrike" kern="1200" baseline="0" dirty="0" smtClean="0">
                <a:solidFill>
                  <a:schemeClr val="tx1"/>
                </a:solidFill>
                <a:latin typeface="+mn-lt"/>
                <a:ea typeface="+mn-ea"/>
                <a:cs typeface="+mn-cs"/>
              </a:rPr>
              <a:t>. African American Intellectual History Society (July 25, 2018)(https://www.aaihs.org/slavery-and-americas-legacy-of-family-separation/). Cf. Christina White, Federally Mandated Destruction of the Black Family: The Adoption and Safe Families, 1 Nw. J. L. &amp; Soc. </a:t>
            </a:r>
            <a:r>
              <a:rPr lang="en-US" sz="1200" b="0" i="0" u="none" strike="noStrike" kern="1200" baseline="0" dirty="0" err="1" smtClean="0">
                <a:solidFill>
                  <a:schemeClr val="tx1"/>
                </a:solidFill>
                <a:latin typeface="+mn-lt"/>
                <a:ea typeface="+mn-ea"/>
                <a:cs typeface="+mn-cs"/>
              </a:rPr>
              <a:t>Pol'y</a:t>
            </a:r>
            <a:r>
              <a:rPr lang="en-US" sz="1200" b="0" i="0" u="none" strike="noStrike" kern="1200" baseline="0" dirty="0" smtClean="0">
                <a:solidFill>
                  <a:schemeClr val="tx1"/>
                </a:solidFill>
                <a:latin typeface="+mn-lt"/>
                <a:ea typeface="+mn-ea"/>
                <a:cs typeface="+mn-cs"/>
              </a:rPr>
              <a:t>. 303, 304-305 (2006) (https://scholarlycommons.law.northwestern.edu/cgi/viewcontent.cgi?article=1003&amp;context=njlsp).  </a:t>
            </a:r>
            <a:endParaRPr lang="en-US" dirty="0" smtClean="0"/>
          </a:p>
          <a:p>
            <a:endParaRPr lang="en-US" dirty="0" smtClean="0"/>
          </a:p>
          <a:p>
            <a:endParaRPr lang="en-US" dirty="0" smtClean="0"/>
          </a:p>
          <a:p>
            <a:r>
              <a:rPr lang="en-US" dirty="0" smtClean="0"/>
              <a:t>Quote #2-Robert B. Hill, Ph.D., Zelma S .Smith, and Jacqueline Bailey Kidd, Kinship Care Position Paper, National Association of Black Social Workers (2002). (https://cdn.ymaws.com/www.nabsw.org/resource/collection/E1582D77-E4CD-4104-996A-D42D08F9CA7D/Kinship_Care_Position_Paper_Developers_and_Conveners.pdf.)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6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GALRs apply to GALs and CASAs in Title 13 cases. GALR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GALR 5 requires local courts to develop “Procedure to address complaints” as well as “[t]he local rules shall provide a procedure to timely address complaints made by any guardian ad litem regarding registry or appointment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RCW 13.34.105 Guardian Ad Litem–</a:t>
            </a:r>
            <a:r>
              <a:rPr lang="en-US" baseline="0" dirty="0" smtClean="0"/>
              <a:t> </a:t>
            </a:r>
            <a:r>
              <a:rPr lang="en-US" dirty="0" smtClean="0"/>
              <a:t>Duties – Immunity</a:t>
            </a:r>
            <a:r>
              <a:rPr lang="en-US" baseline="0" dirty="0" smtClean="0"/>
              <a:t> – Access to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represent and be an advocate for the best interests of the child…”</a:t>
            </a:r>
            <a:r>
              <a:rPr lang="en-US" dirty="0" smtClean="0">
                <a:hlinkClick r:id="rId3"/>
              </a:rPr>
              <a:t>RCW 13.34.105 </a:t>
            </a:r>
            <a:r>
              <a:rPr lang="en-US" dirty="0" smtClean="0"/>
              <a:t>(1)(f)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RCW 13.34.102 Guardian ad litem—Training—Registry—Selection—Substitution—Exception.</a:t>
            </a:r>
          </a:p>
          <a:p>
            <a:pPr marL="0" indent="0">
              <a:buNone/>
            </a:pPr>
            <a:r>
              <a:rPr lang="en-US" dirty="0" smtClean="0"/>
              <a:t>“(c) If a party reasonably believes that the appointed guardian ad litem lacks the necessary expertise for the proceeding…” </a:t>
            </a:r>
            <a:r>
              <a:rPr lang="en-US" dirty="0" smtClean="0">
                <a:hlinkClick r:id="rId4"/>
              </a:rPr>
              <a:t>RCW 13.34.102 </a:t>
            </a:r>
            <a:r>
              <a:rPr lang="en-US" dirty="0" smtClean="0"/>
              <a:t>(2)(c)</a:t>
            </a:r>
          </a:p>
          <a:p>
            <a:pPr marL="0" indent="0">
              <a:buNone/>
            </a:pPr>
            <a:endParaRPr lang="en-US" dirty="0" smtClean="0"/>
          </a:p>
          <a:p>
            <a:pPr marL="0" indent="0">
              <a:buNone/>
            </a:pPr>
            <a:r>
              <a:rPr lang="en-US" dirty="0" smtClean="0"/>
              <a:t>RCW 13.34.100 Appointment of guardian ad litem—Background information—Rights—Notification and inquiry—Appointment of attorney for child—Review and removal.</a:t>
            </a:r>
          </a:p>
          <a:p>
            <a:pPr marL="0" indent="0">
              <a:buNone/>
            </a:pPr>
            <a:endParaRPr lang="en-US" dirty="0" smtClean="0"/>
          </a:p>
          <a:p>
            <a:pPr marL="0" indent="0">
              <a:buNone/>
            </a:pPr>
            <a:r>
              <a:rPr lang="en-US" sz="1200" b="0" i="0" kern="1200" dirty="0" smtClean="0">
                <a:solidFill>
                  <a:schemeClr val="tx1"/>
                </a:solidFill>
                <a:effectLst/>
                <a:latin typeface="+mn-lt"/>
                <a:ea typeface="+mn-ea"/>
                <a:cs typeface="+mn-cs"/>
              </a:rPr>
              <a:t>(10) If a party in a case reasonably believes the court-appointed special advocate or volunteer guardian ad litem is inappropriate or unqualified, the party may request a review of the appointment by the program. The program must complete the review within five judicial days and remove any appointee for good cause. If the party seeking the review is not satisfied with the outcome of the review, the party may file a motion with the court for the removal of the court-appointed special advocate or volunteer guardian ad litem on the grounds the advocate or volunteer is inappropriate or unqualified.</a:t>
            </a:r>
            <a:endParaRPr lang="en-US" dirty="0" smtClean="0"/>
          </a:p>
          <a:p>
            <a:pPr marL="0" indent="0">
              <a:buNone/>
            </a:pP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(11) The court shall remove any person from serving as a court-appointed special advocate or volunteer guardian ad litem if the court is notified that the person has been removed from another county's registry pursuant to the disposition of a grievance or if the court is otherwise made aware that the individual was found by a court to have made a materially false statement that he or she knows to be false during an official proceeding under oath.</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5"/>
              </a:rPr>
              <a:t>RCW 13.34.100 </a:t>
            </a:r>
            <a:r>
              <a:rPr lang="en-US" dirty="0" smtClean="0"/>
              <a:t>(10), (11)</a:t>
            </a:r>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89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court shall promulgate rules that set out or refer to policies and procedures establishing and governing the filing, investigating, and adjudicating grievances made by or against guardians ad litem under Titles, 11, 13, and 26 RCW.” GALR 7</a:t>
            </a:r>
          </a:p>
          <a:p>
            <a:r>
              <a:rPr lang="en-US" dirty="0" smtClean="0"/>
              <a:t>Grievances must be recorded. GALR 7 (h).   Removal of registry must be reported twice annually to AOC. GALR 7 (</a:t>
            </a:r>
            <a:r>
              <a:rPr lang="en-US" dirty="0" err="1" smtClean="0"/>
              <a:t>i</a:t>
            </a:r>
            <a:r>
              <a:rPr lang="en-US" dirty="0" smtClean="0"/>
              <a:t>).</a:t>
            </a:r>
          </a:p>
          <a:p>
            <a:r>
              <a:rPr lang="en-US" dirty="0" smtClean="0"/>
              <a:t>“Implementation.  Local court rules establishing a grievance procedure shall be filed in the manner provided in GR 7.” GALR 7 (j).</a:t>
            </a:r>
          </a:p>
          <a:p>
            <a:endParaRPr lang="en-US" dirty="0" smtClean="0"/>
          </a:p>
          <a:p>
            <a:r>
              <a:rPr lang="en-US" dirty="0" smtClean="0"/>
              <a:t>No local rules for Title 13 GAL and CASAs:  Adams, Douglas, Grant, Kittitas, Lincoln, Mason, Pacific/Wahkiakum, Pierce, Skagit, Snohomish (non-</a:t>
            </a:r>
            <a:r>
              <a:rPr lang="en-US" dirty="0" err="1" smtClean="0"/>
              <a:t>atty</a:t>
            </a:r>
            <a:r>
              <a:rPr lang="en-US" dirty="0" smtClean="0"/>
              <a:t> VGALs only), Spokane, Walla Walla, Whatcom,  and Yakima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09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00586-3F07-4BBF-8707-F15FB26A2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2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00586-3F07-4BBF-8707-F15FB26A2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57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original purposes of the family regulation system makes advocacy more effective for </a:t>
            </a:r>
            <a:r>
              <a:rPr lang="en-US" i="1" dirty="0" smtClean="0"/>
              <a:t>all</a:t>
            </a:r>
            <a:r>
              <a:rPr lang="en-US" dirty="0" smtClean="0"/>
              <a:t> clients</a:t>
            </a:r>
          </a:p>
          <a:p>
            <a:endParaRPr lang="en-US" dirty="0" smtClean="0"/>
          </a:p>
          <a:p>
            <a:r>
              <a:rPr lang="en-US" dirty="0" smtClean="0"/>
              <a:t>Noting the harms caused by the system provides creative advocacy strategies</a:t>
            </a:r>
          </a:p>
          <a:p>
            <a:endParaRPr lang="en-US" dirty="0" smtClean="0"/>
          </a:p>
          <a:p>
            <a:r>
              <a:rPr lang="en-US" dirty="0" smtClean="0"/>
              <a:t>Developing “no harm” solutions requires collaboration with people who lived through these experiences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26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Members of racial groups share experiences based on historical and ongoing treatment	by the government and social (any nongovernmental) institutions by race.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Race is not tribe or ethnicity, but members of the same racial group may share cultural traits, traditions, and beliefs based on their shared experiences. For example, Black is a race; Gullah is an ethnicity.  (See </a:t>
            </a:r>
            <a:r>
              <a:rPr lang="en-US" sz="1200" u="sng" kern="1200" dirty="0" smtClean="0">
                <a:solidFill>
                  <a:schemeClr val="tx1"/>
                </a:solidFill>
                <a:effectLst/>
                <a:latin typeface="+mn-lt"/>
                <a:ea typeface="+mn-ea"/>
                <a:cs typeface="+mn-cs"/>
                <a:hlinkClick r:id="rId3"/>
              </a:rPr>
              <a:t>http://www.beaufortsc.org/guides/gullah-history/</a:t>
            </a:r>
            <a:r>
              <a:rPr lang="en-US" sz="1200" kern="1200" dirty="0" smtClean="0">
                <a:solidFill>
                  <a:schemeClr val="tx1"/>
                </a:solidFill>
                <a:effectLst/>
                <a:latin typeface="+mn-lt"/>
                <a:ea typeface="+mn-ea"/>
                <a:cs typeface="+mn-cs"/>
              </a:rPr>
              <a:t>) or  “American Indian” or “Native American” is a racial group; Yakama is a tribe. (See </a:t>
            </a:r>
            <a:r>
              <a:rPr lang="en-US" sz="1200" u="sng" kern="1200" dirty="0" smtClean="0">
                <a:solidFill>
                  <a:schemeClr val="tx1"/>
                </a:solidFill>
                <a:effectLst/>
                <a:latin typeface="+mn-lt"/>
                <a:ea typeface="+mn-ea"/>
                <a:cs typeface="+mn-cs"/>
                <a:hlinkClick r:id="rId4"/>
              </a:rPr>
              <a:t>https://www.yakama.com/about/</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Oxford Reference definition from the Oxford Dictionary of Philosophy: </a:t>
            </a:r>
            <a:r>
              <a:rPr lang="en-US" sz="1200" u="sng" kern="1200" dirty="0" smtClean="0">
                <a:solidFill>
                  <a:schemeClr val="tx1"/>
                </a:solidFill>
                <a:effectLst/>
                <a:latin typeface="+mn-lt"/>
                <a:ea typeface="+mn-ea"/>
                <a:cs typeface="+mn-cs"/>
                <a:hlinkClick r:id="rId5"/>
              </a:rPr>
              <a:t>https://www.oxfordreference.com/view/10.1093/oi/authority.20110901080526139#:~:text=The%20way%20of%20life%20of,The%20Oxford%20Dictionary%20of%20Philosophy%20%C2%BB</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way of life of a people, including their attitudes, values, beliefs, arts, sciences, modes of perception, and habits of thought and activity. Cultural features of forms of life are learned but are often too pervasive to be readily noticed from within.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Merriam-Webster dictionary definition is longer: </a:t>
            </a:r>
            <a:r>
              <a:rPr lang="en-US" sz="1200" u="sng" kern="1200" dirty="0" smtClean="0">
                <a:solidFill>
                  <a:schemeClr val="tx1"/>
                </a:solidFill>
                <a:effectLst/>
                <a:latin typeface="+mn-lt"/>
                <a:ea typeface="+mn-ea"/>
                <a:cs typeface="+mn-cs"/>
                <a:hlinkClick r:id="rId6"/>
              </a:rPr>
              <a:t>https://www.merriam-webster.com/dictionary/culture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Culture</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is</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customary beliefs, social forms, and material traits of a racial, religious, social group; also</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characteristic features of everyday existence (such as diversions or a way of life) shared by people in a place or time.</a:t>
            </a: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Bibliography</a:t>
            </a:r>
          </a:p>
          <a:p>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81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*Personal autonomy is part of the fundamental, sacred rights protected by the 14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  For e.g., the decision-making over where children live, what faith they practiced, what language they speak, what cultural traditions they learn or practice, with whom they socialize, and where and how they are educated.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See</a:t>
            </a:r>
            <a:r>
              <a:rPr lang="en-US" dirty="0" smtClean="0"/>
              <a:t> Roberts, Dorothy. </a:t>
            </a:r>
            <a:r>
              <a:rPr lang="en-US" sz="1200" kern="1200" dirty="0" smtClean="0">
                <a:solidFill>
                  <a:schemeClr val="tx1"/>
                </a:solidFill>
                <a:effectLst/>
                <a:latin typeface="+mn-lt"/>
                <a:ea typeface="+mn-ea"/>
                <a:cs typeface="+mn-cs"/>
              </a:rPr>
              <a:t>Killing the Black Body: Race, Reproduction, and the Meaning of Liberty. Random</a:t>
            </a:r>
            <a:r>
              <a:rPr lang="en-US" sz="1200" kern="1200" baseline="0" dirty="0" smtClean="0">
                <a:solidFill>
                  <a:schemeClr val="tx1"/>
                </a:solidFill>
                <a:effectLst/>
                <a:latin typeface="+mn-lt"/>
                <a:ea typeface="+mn-ea"/>
                <a:cs typeface="+mn-cs"/>
              </a:rPr>
              <a:t> House:</a:t>
            </a:r>
            <a:r>
              <a:rPr lang="en-US" sz="1200" kern="1200" dirty="0" smtClean="0">
                <a:solidFill>
                  <a:schemeClr val="tx1"/>
                </a:solidFill>
                <a:effectLst/>
                <a:latin typeface="+mn-lt"/>
                <a:ea typeface="+mn-ea"/>
                <a:cs typeface="+mn-cs"/>
              </a:rPr>
              <a:t> (1998).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https://theconversation.com/the-long-history-of-separating-families-in-the-us-and-how-the-trauma-lingers-98616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Removing Native Americans from their Land.  Library of Congress materials with links for other groups: </a:t>
            </a:r>
            <a:r>
              <a:rPr lang="en-US" sz="1200" u="sng" kern="1200" dirty="0" smtClean="0">
                <a:solidFill>
                  <a:schemeClr val="tx1"/>
                </a:solidFill>
                <a:effectLst/>
                <a:latin typeface="+mn-lt"/>
                <a:ea typeface="+mn-ea"/>
                <a:cs typeface="+mn-cs"/>
                <a:hlinkClick r:id="rId3"/>
              </a:rPr>
              <a:t>https://www.loc.gov/classroom-materials/immigration/native-american/removing-native-americans-from-their-land/</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Explore the collections of the National Museum of African American History &amp; Culture: </a:t>
            </a:r>
          </a:p>
          <a:p>
            <a:r>
              <a:rPr lang="en-US" sz="1200" u="sng" kern="1200" dirty="0" smtClean="0">
                <a:solidFill>
                  <a:schemeClr val="tx1"/>
                </a:solidFill>
                <a:effectLst/>
                <a:latin typeface="+mn-lt"/>
                <a:ea typeface="+mn-ea"/>
                <a:cs typeface="+mn-cs"/>
                <a:hlinkClick r:id="rId4"/>
              </a:rPr>
              <a:t>https://nmaahc.si.edu/explore/collection/search?edan_q=%2A%3A%2A&amp;edan_local=1&amp;edan_fq[]=topic%3A%22Slavery%22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02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equivalent to ICWA/WICWA for Black people, instead Congress passed Multi-Ethnic Placement Act of 1994 &amp; the Removal of Barriers to Interethnic Adoption Act (IEP) of 1996. Violation of these provisions are a violation of Title VI of the Civil Rights Act of 1964. For a review of implementation, see The Multiethnic Placement Act Minorities in Foster Care and Adoption. (</a:t>
            </a:r>
            <a:r>
              <a:rPr lang="en-US" sz="1200" u="sng" kern="1200" dirty="0" smtClean="0">
                <a:solidFill>
                  <a:schemeClr val="tx1"/>
                </a:solidFill>
                <a:effectLst/>
                <a:latin typeface="+mn-lt"/>
                <a:ea typeface="+mn-ea"/>
                <a:cs typeface="+mn-cs"/>
                <a:hlinkClick r:id="rId3"/>
              </a:rPr>
              <a:t>https://www.usccr.gov/pubs/docs/MEPABriefingFinal_07-01-10.pdf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94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45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Caregivers of Black children should be individually considered for whether they can provide environment that assist the child in developing a healthy and supported racial identity.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Even when prospective adoptive families mean well, they can, inadvertently reinforce white racial hierarchies.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DCYF uses reasons for denying parental placement and placement with loved ones that are based on racial bias.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p>
          <a:p>
            <a:r>
              <a:rPr lang="en-US" sz="1200" kern="1200" dirty="0" smtClean="0">
                <a:solidFill>
                  <a:schemeClr val="tx1"/>
                </a:solidFill>
                <a:effectLst/>
                <a:latin typeface="+mn-lt"/>
                <a:ea typeface="+mn-ea"/>
                <a:cs typeface="+mn-cs"/>
              </a:rPr>
              <a:t>Links to amici curiae briefs filed in ZMG, SCOW No. 98003-9. Available at: </a:t>
            </a:r>
            <a:r>
              <a:rPr lang="en-US" sz="1200" u="sng" kern="1200" dirty="0" smtClean="0">
                <a:solidFill>
                  <a:schemeClr val="tx1"/>
                </a:solidFill>
                <a:effectLst/>
                <a:latin typeface="+mn-lt"/>
                <a:ea typeface="+mn-ea"/>
                <a:cs typeface="+mn-cs"/>
                <a:hlinkClick r:id="rId3"/>
              </a:rPr>
              <a:t>https://www.courts.wa.gov/appellate_trial_courts/coaBriefs/index.cfm?fa=coabriefs.searchRequest&amp;courtId=A08</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Starting point for</a:t>
            </a:r>
            <a:r>
              <a:rPr lang="en-US" sz="1200" kern="1200" baseline="0" dirty="0" smtClean="0">
                <a:solidFill>
                  <a:schemeClr val="tx1"/>
                </a:solidFill>
                <a:effectLst/>
                <a:latin typeface="+mn-lt"/>
                <a:ea typeface="+mn-ea"/>
                <a:cs typeface="+mn-cs"/>
              </a:rPr>
              <a:t> law reviews and social science: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Miller, </a:t>
            </a:r>
            <a:r>
              <a:rPr lang="en-US" sz="1200" kern="1200" dirty="0" err="1" smtClean="0">
                <a:solidFill>
                  <a:schemeClr val="tx1"/>
                </a:solidFill>
                <a:effectLst/>
                <a:latin typeface="+mn-lt"/>
                <a:ea typeface="+mn-ea"/>
                <a:cs typeface="+mn-cs"/>
              </a:rPr>
              <a:t>Marna</a:t>
            </a:r>
            <a:r>
              <a:rPr lang="en-US" sz="1200" kern="1200" dirty="0" smtClean="0">
                <a:solidFill>
                  <a:schemeClr val="tx1"/>
                </a:solidFill>
                <a:effectLst/>
                <a:latin typeface="+mn-lt"/>
                <a:ea typeface="+mn-ea"/>
                <a:cs typeface="+mn-cs"/>
              </a:rPr>
              <a:t>. Racial Disproportionality in Washington State’s Child Welfare System. Olympia, Washington: Washington State Institute for Public Policy, Document No. 08-06-3901, 7-9 (2008). Available at: </a:t>
            </a:r>
            <a:r>
              <a:rPr lang="en-US" sz="1200" u="sng" kern="1200" dirty="0" smtClean="0">
                <a:solidFill>
                  <a:schemeClr val="tx1"/>
                </a:solidFill>
                <a:effectLst/>
                <a:latin typeface="+mn-lt"/>
                <a:ea typeface="+mn-ea"/>
                <a:cs typeface="+mn-cs"/>
                <a:hlinkClick r:id="rId4"/>
              </a:rPr>
              <a:t>https://www.wsipp.wa.gov/ReportFile/1018/Wsipp_Racial-Disproportionality-in-Washington-States-Child-Welfare-System_Full-Report.pdf</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Darron</a:t>
            </a:r>
            <a:r>
              <a:rPr lang="en-US" sz="1200" kern="1200" dirty="0" smtClean="0">
                <a:solidFill>
                  <a:schemeClr val="tx1"/>
                </a:solidFill>
                <a:effectLst/>
                <a:latin typeface="+mn-lt"/>
                <a:ea typeface="+mn-ea"/>
                <a:cs typeface="+mn-cs"/>
              </a:rPr>
              <a:t> T. Smith,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White on black: Can white parents teach black adoptive children how to understand and cope with racism?, </a:t>
            </a:r>
            <a:r>
              <a:rPr lang="en-US" sz="1200" kern="1200" dirty="0" smtClean="0">
                <a:solidFill>
                  <a:schemeClr val="tx1"/>
                </a:solidFill>
                <a:effectLst/>
                <a:latin typeface="+mn-lt"/>
                <a:ea typeface="+mn-ea"/>
                <a:cs typeface="+mn-cs"/>
              </a:rPr>
              <a:t>42(8) Journal of Black Studies 1195-1230 (2011). Available at: </a:t>
            </a:r>
            <a:r>
              <a:rPr lang="en-US" sz="1200" u="sng" kern="1200" dirty="0" smtClean="0">
                <a:solidFill>
                  <a:schemeClr val="tx1"/>
                </a:solidFill>
                <a:effectLst/>
                <a:latin typeface="+mn-lt"/>
                <a:ea typeface="+mn-ea"/>
                <a:cs typeface="+mn-cs"/>
                <a:hlinkClick r:id="rId5"/>
              </a:rPr>
              <a:t>https://www.researchgate.net/publication/51881495_White_on_Black_Can_White_Parents_Teach_Black_Adoptive_Children_How_to_Understand_and_Cope_With_Racism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Tanya Washington, Loving </a:t>
            </a:r>
            <a:r>
              <a:rPr lang="en-US" sz="1200" kern="1200" dirty="0" err="1" smtClean="0">
                <a:solidFill>
                  <a:schemeClr val="tx1"/>
                </a:solidFill>
                <a:effectLst/>
                <a:latin typeface="+mn-lt"/>
                <a:ea typeface="+mn-ea"/>
                <a:cs typeface="+mn-cs"/>
              </a:rPr>
              <a:t>Grutter</a:t>
            </a:r>
            <a:r>
              <a:rPr lang="en-US" sz="1200" kern="1200" dirty="0" smtClean="0">
                <a:solidFill>
                  <a:schemeClr val="tx1"/>
                </a:solidFill>
                <a:effectLst/>
                <a:latin typeface="+mn-lt"/>
                <a:ea typeface="+mn-ea"/>
                <a:cs typeface="+mn-cs"/>
              </a:rPr>
              <a:t>: Recognizing Race in Transracial Adoptions, 16 Geo. Mason U. Civ. </a:t>
            </a:r>
            <a:r>
              <a:rPr lang="en-US" sz="1200" kern="1200" dirty="0" err="1" smtClean="0">
                <a:solidFill>
                  <a:schemeClr val="tx1"/>
                </a:solidFill>
                <a:effectLst/>
                <a:latin typeface="+mn-lt"/>
                <a:ea typeface="+mn-ea"/>
                <a:cs typeface="+mn-cs"/>
              </a:rPr>
              <a:t>Rts</a:t>
            </a:r>
            <a:r>
              <a:rPr lang="en-US" sz="1200" kern="1200" dirty="0" smtClean="0">
                <a:solidFill>
                  <a:schemeClr val="tx1"/>
                </a:solidFill>
                <a:effectLst/>
                <a:latin typeface="+mn-lt"/>
                <a:ea typeface="+mn-ea"/>
                <a:cs typeface="+mn-cs"/>
              </a:rPr>
              <a:t>. L.J. 1, 4 (2005)(“[W]ell-meaning and loving transracial adoptive parents can still be ill-equipped to provide effective parenting for their child's societally imposed racial identity.”).   Professor Washington argues for a mandatory racial competency training program designed to preserve and promote the best interest of transracial adoptees and analyzes the constitutionality of such a program.  Available on Westlaw.</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Twila</a:t>
            </a:r>
            <a:r>
              <a:rPr lang="en-US" sz="1200" kern="1200" dirty="0" smtClean="0">
                <a:solidFill>
                  <a:schemeClr val="tx1"/>
                </a:solidFill>
                <a:effectLst/>
                <a:latin typeface="+mn-lt"/>
                <a:ea typeface="+mn-ea"/>
                <a:cs typeface="+mn-cs"/>
              </a:rPr>
              <a:t> L. Perry, Power, Possibility and Choice: The Racial Identity of Transracially Adopted Children, 9 Mich. J. Race &amp; L. 215, 216 (2003) (“[T]o place Black children for adoption without considering the issues they will inevitably confront growing up in a racist society is a disservice to the children.”). Available at: </a:t>
            </a:r>
            <a:r>
              <a:rPr lang="en-US" sz="1200" u="sng" kern="1200" dirty="0" smtClean="0">
                <a:solidFill>
                  <a:schemeClr val="tx1"/>
                </a:solidFill>
                <a:effectLst/>
                <a:latin typeface="+mn-lt"/>
                <a:ea typeface="+mn-ea"/>
                <a:cs typeface="+mn-cs"/>
                <a:hlinkClick r:id="rId6"/>
              </a:rPr>
              <a:t>https://repository.law.umich.edu/cgi/viewcontent.cgi?article=1158&amp;context=mjrl</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Judicial Decision-making</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Andrew J. </a:t>
            </a:r>
            <a:r>
              <a:rPr lang="en-US" sz="1200" kern="1200" dirty="0" err="1" smtClean="0">
                <a:solidFill>
                  <a:schemeClr val="tx1"/>
                </a:solidFill>
                <a:effectLst/>
                <a:latin typeface="+mn-lt"/>
                <a:ea typeface="+mn-ea"/>
                <a:cs typeface="+mn-cs"/>
              </a:rPr>
              <a:t>Wistrich</a:t>
            </a:r>
            <a:r>
              <a:rPr lang="en-US" sz="1200" kern="1200" dirty="0" smtClean="0">
                <a:solidFill>
                  <a:schemeClr val="tx1"/>
                </a:solidFill>
                <a:effectLst/>
                <a:latin typeface="+mn-lt"/>
                <a:ea typeface="+mn-ea"/>
                <a:cs typeface="+mn-cs"/>
              </a:rPr>
              <a:t> et. al., Heart Versus Head: Do Judges Follow the Law or Follow Their Feelings?, 93 Tex. L. Rev. 855, 911 (2015) (“Research shows that “when the law is unclear, the facts are disputed, or judges possess wide discretion their decisions can be influenced by their feelings about litigants.”).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National Council of Juvenile and Family Court Judges (NCJFCJ), Addressing Bias in Delinquency and Child Welfare Systems: Eliminating Racial and Ethnic Disparities in Juvenile and Family Courts Is Critical to Creating a Fair and Equitable System of Justice for All Youth, (2018). Available at: </a:t>
            </a:r>
            <a:r>
              <a:rPr lang="en-US" sz="1200" u="sng" kern="1200" dirty="0" smtClean="0">
                <a:solidFill>
                  <a:schemeClr val="tx1"/>
                </a:solidFill>
                <a:effectLst/>
                <a:latin typeface="+mn-lt"/>
                <a:ea typeface="+mn-ea"/>
                <a:cs typeface="+mn-cs"/>
                <a:hlinkClick r:id="rId7"/>
              </a:rPr>
              <a:t>https://njdc.info/wp-content/uploads/2018/07/Addressing-Bias-Bench-Card-1.pdf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6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Matter of the Dependency of Z.J.G. and M.E.J.G.,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81EE0-47C2-48EE-9490-6B296737D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13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7E988-4A0C-420C-97DD-6448B52306C0}"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114059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E988-4A0C-420C-97DD-6448B52306C0}"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141559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E988-4A0C-420C-97DD-6448B52306C0}"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291365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4F9F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700" y="6170643"/>
            <a:ext cx="786452" cy="67671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txBox="1">
            <a:spLocks/>
          </p:cNvSpPr>
          <p:nvPr userDrawn="1"/>
        </p:nvSpPr>
        <p:spPr>
          <a:xfrm>
            <a:off x="9258300" y="63327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dirty="0">
              <a:solidFill>
                <a:schemeClr val="bg1"/>
              </a:solidFill>
            </a:endParaRPr>
          </a:p>
        </p:txBody>
      </p:sp>
    </p:spTree>
    <p:extLst>
      <p:ext uri="{BB962C8B-B14F-4D97-AF65-F5344CB8AC3E}">
        <p14:creationId xmlns:p14="http://schemas.microsoft.com/office/powerpoint/2010/main" val="194918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159500"/>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F4F9F1"/>
              </a:solidFill>
            </a:endParaRP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31300" y="6332728"/>
            <a:ext cx="2743200" cy="365125"/>
          </a:xfrm>
        </p:spPr>
        <p:txBody>
          <a:bodyPr/>
          <a:lstStyle>
            <a:lvl1pPr>
              <a:defRPr>
                <a:solidFill>
                  <a:schemeClr val="bg1"/>
                </a:solidFill>
              </a:defRPr>
            </a:lvl1pPr>
          </a:lstStyle>
          <a:p>
            <a:fld id="{3A318B2F-C8F7-4737-97FE-5886FC7CA7F4}" type="slidenum">
              <a:rPr lang="en-US" smtClean="0"/>
              <a:pPr/>
              <a:t>‹#›</a:t>
            </a:fld>
            <a:endParaRPr lang="en-US" dirty="0"/>
          </a:p>
        </p:txBody>
      </p:sp>
    </p:spTree>
    <p:extLst>
      <p:ext uri="{BB962C8B-B14F-4D97-AF65-F5344CB8AC3E}">
        <p14:creationId xmlns:p14="http://schemas.microsoft.com/office/powerpoint/2010/main" val="149186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176963"/>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dirty="0"/>
          </a:p>
        </p:txBody>
      </p:sp>
    </p:spTree>
    <p:extLst>
      <p:ext uri="{BB962C8B-B14F-4D97-AF65-F5344CB8AC3E}">
        <p14:creationId xmlns:p14="http://schemas.microsoft.com/office/powerpoint/2010/main" val="355621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184900"/>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2760636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6176963"/>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dirty="0"/>
          </a:p>
        </p:txBody>
      </p:sp>
    </p:spTree>
    <p:extLst>
      <p:ext uri="{BB962C8B-B14F-4D97-AF65-F5344CB8AC3E}">
        <p14:creationId xmlns:p14="http://schemas.microsoft.com/office/powerpoint/2010/main" val="287567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6189663"/>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7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7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1567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85532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172200"/>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44000" y="6332728"/>
            <a:ext cx="2743200" cy="365125"/>
          </a:xfrm>
        </p:spPr>
        <p:txBody>
          <a:bodyPr/>
          <a:lstStyle>
            <a:lvl1pPr>
              <a:defRPr sz="2000"/>
            </a:lvl1pPr>
          </a:lstStyle>
          <a:p>
            <a:fld id="{3A318B2F-C8F7-4737-97FE-5886FC7CA7F4}" type="slidenum">
              <a:rPr lang="en-US" smtClean="0"/>
              <a:pPr/>
              <a:t>‹#›</a:t>
            </a:fld>
            <a:endParaRPr lang="en-US" dirty="0"/>
          </a:p>
        </p:txBody>
      </p:sp>
    </p:spTree>
    <p:extLst>
      <p:ext uri="{BB962C8B-B14F-4D97-AF65-F5344CB8AC3E}">
        <p14:creationId xmlns:p14="http://schemas.microsoft.com/office/powerpoint/2010/main" val="123230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172200"/>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17013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E988-4A0C-420C-97DD-6448B52306C0}"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34840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12192000" cy="6172200"/>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241106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12192000" cy="6159500"/>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3202024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6176963"/>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257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84408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12192000" cy="6176963"/>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44000" y="6332728"/>
            <a:ext cx="2743200" cy="365125"/>
          </a:xfrm>
        </p:spPr>
        <p:txBody>
          <a:bodyPr/>
          <a:lstStyle/>
          <a:p>
            <a:fld id="{3A318B2F-C8F7-4737-97FE-5886FC7CA7F4}" type="slidenum">
              <a:rPr lang="en-US" smtClean="0"/>
              <a:t>‹#›</a:t>
            </a:fld>
            <a:endParaRPr lang="en-US"/>
          </a:p>
        </p:txBody>
      </p:sp>
    </p:spTree>
    <p:extLst>
      <p:ext uri="{BB962C8B-B14F-4D97-AF65-F5344CB8AC3E}">
        <p14:creationId xmlns:p14="http://schemas.microsoft.com/office/powerpoint/2010/main" val="60902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49B5ED-9778-4A32-9D66-897BD83CF48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3770629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9B5ED-9778-4A32-9D66-897BD83CF48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3164369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49B5ED-9778-4A32-9D66-897BD83CF48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228187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49B5ED-9778-4A32-9D66-897BD83CF483}"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1399977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49B5ED-9778-4A32-9D66-897BD83CF483}"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1347832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9B5ED-9778-4A32-9D66-897BD83CF483}"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128966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27E988-4A0C-420C-97DD-6448B52306C0}"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23070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9B5ED-9778-4A32-9D66-897BD83CF483}"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2864915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49B5ED-9778-4A32-9D66-897BD83CF483}"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2026913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49B5ED-9778-4A32-9D66-897BD83CF483}"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1712221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9B5ED-9778-4A32-9D66-897BD83CF48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1741462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9B5ED-9778-4A32-9D66-897BD83CF483}"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F2D6D-D458-41A4-8580-265BBF7F855E}" type="slidenum">
              <a:rPr lang="en-US" smtClean="0"/>
              <a:t>‹#›</a:t>
            </a:fld>
            <a:endParaRPr lang="en-US"/>
          </a:p>
        </p:txBody>
      </p:sp>
    </p:spTree>
    <p:extLst>
      <p:ext uri="{BB962C8B-B14F-4D97-AF65-F5344CB8AC3E}">
        <p14:creationId xmlns:p14="http://schemas.microsoft.com/office/powerpoint/2010/main" val="4150771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099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8188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2229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860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814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7E988-4A0C-420C-97DD-6448B52306C0}"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1884916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2174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465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447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4801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906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3401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9861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129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986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98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7E988-4A0C-420C-97DD-6448B52306C0}"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2974051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678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505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7E988-4A0C-420C-97DD-6448B52306C0}"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3189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7E988-4A0C-420C-97DD-6448B52306C0}"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2283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7E988-4A0C-420C-97DD-6448B52306C0}"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233606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7E988-4A0C-420C-97DD-6448B52306C0}"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1BA80-44C0-47C8-BB91-042D4EACD2B9}" type="slidenum">
              <a:rPr lang="en-US" smtClean="0"/>
              <a:t>‹#›</a:t>
            </a:fld>
            <a:endParaRPr lang="en-US"/>
          </a:p>
        </p:txBody>
      </p:sp>
    </p:spTree>
    <p:extLst>
      <p:ext uri="{BB962C8B-B14F-4D97-AF65-F5344CB8AC3E}">
        <p14:creationId xmlns:p14="http://schemas.microsoft.com/office/powerpoint/2010/main" val="178300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21"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7E988-4A0C-420C-97DD-6448B52306C0}" type="datetimeFigureOut">
              <a:rPr lang="en-US" smtClean="0"/>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BA80-44C0-47C8-BB91-042D4EACD2B9}" type="slidenum">
              <a:rPr lang="en-US" smtClean="0"/>
              <a:t>‹#›</a:t>
            </a:fld>
            <a:endParaRPr lang="en-US"/>
          </a:p>
        </p:txBody>
      </p:sp>
    </p:spTree>
    <p:extLst>
      <p:ext uri="{BB962C8B-B14F-4D97-AF65-F5344CB8AC3E}">
        <p14:creationId xmlns:p14="http://schemas.microsoft.com/office/powerpoint/2010/main" val="22097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12192000" cy="6176963"/>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14"/>
          <a:stretch>
            <a:fillRect/>
          </a:stretch>
        </p:blipFill>
        <p:spPr>
          <a:xfrm>
            <a:off x="0" y="6176963"/>
            <a:ext cx="12192000" cy="676656"/>
          </a:xfrm>
          <a:prstGeom prst="rect">
            <a:avLst/>
          </a:prstGeom>
        </p:spPr>
      </p:pic>
      <p:sp>
        <p:nvSpPr>
          <p:cNvPr id="6" name="Slide Number Placeholder 5"/>
          <p:cNvSpPr>
            <a:spLocks noGrp="1"/>
          </p:cNvSpPr>
          <p:nvPr>
            <p:ph type="sldNum" sz="quarter" idx="4"/>
          </p:nvPr>
        </p:nvSpPr>
        <p:spPr>
          <a:xfrm>
            <a:off x="9258300" y="6332728"/>
            <a:ext cx="2743200" cy="365125"/>
          </a:xfrm>
          <a:prstGeom prst="rect">
            <a:avLst/>
          </a:prstGeom>
        </p:spPr>
        <p:txBody>
          <a:bodyPr vert="horz" lIns="91440" tIns="45720" rIns="91440" bIns="45720" rtlCol="0" anchor="ctr"/>
          <a:lstStyle>
            <a:lvl1pPr algn="r">
              <a:defRPr sz="2000" b="1">
                <a:solidFill>
                  <a:schemeClr val="bg1"/>
                </a:solidFill>
              </a:defRPr>
            </a:lvl1pPr>
          </a:lstStyle>
          <a:p>
            <a:fld id="{3A318B2F-C8F7-4737-97FE-5886FC7CA7F4}" type="slidenum">
              <a:rPr lang="en-US" smtClean="0"/>
              <a:pPr/>
              <a:t>‹#›</a:t>
            </a:fld>
            <a:endParaRPr lang="en-US" dirty="0"/>
          </a:p>
        </p:txBody>
      </p:sp>
    </p:spTree>
    <p:extLst>
      <p:ext uri="{BB962C8B-B14F-4D97-AF65-F5344CB8AC3E}">
        <p14:creationId xmlns:p14="http://schemas.microsoft.com/office/powerpoint/2010/main" val="11226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9B5ED-9778-4A32-9D66-897BD83CF483}" type="datetimeFigureOut">
              <a:rPr lang="en-US" smtClean="0"/>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2D6D-D458-41A4-8580-265BBF7F855E}" type="slidenum">
              <a:rPr lang="en-US" smtClean="0"/>
              <a:t>‹#›</a:t>
            </a:fld>
            <a:endParaRPr lang="en-US"/>
          </a:p>
        </p:txBody>
      </p:sp>
    </p:spTree>
    <p:extLst>
      <p:ext uri="{BB962C8B-B14F-4D97-AF65-F5344CB8AC3E}">
        <p14:creationId xmlns:p14="http://schemas.microsoft.com/office/powerpoint/2010/main" val="557388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12185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pd.wa.gov/"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loc.gov/classroom-materials/immigration/"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www.zinnedproject.org/materials/indigenous-peoples-history-of-the-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aw.lclark.edu/live/news/43859-ncvli-joins-amicus-brief-to-uphold-rape-shield-law" TargetMode="Externa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mailto:dadre@defensenet.org" TargetMode="External"/><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hyperlink" Target="mailto:talner@aclu-wa.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0639" y="1127760"/>
            <a:ext cx="10591801" cy="4724399"/>
          </a:xfrm>
        </p:spPr>
        <p:txBody>
          <a:bodyPr>
            <a:noAutofit/>
          </a:bodyPr>
          <a:lstStyle/>
          <a:p>
            <a:r>
              <a:rPr lang="en-US" sz="5400" dirty="0" smtClean="0"/>
              <a:t>How to Litigate Race Bias in Dependency Cases: Systemic Racism and the Child Welfare System</a:t>
            </a:r>
            <a:r>
              <a:rPr lang="en-US" b="1" dirty="0" smtClean="0"/>
              <a:t/>
            </a:r>
            <a:br>
              <a:rPr lang="en-US" b="1" dirty="0" smtClean="0"/>
            </a:br>
            <a:r>
              <a:rPr lang="en-US" sz="4400" dirty="0" smtClean="0"/>
              <a:t/>
            </a:r>
            <a:br>
              <a:rPr lang="en-US" sz="4400" dirty="0" smtClean="0"/>
            </a:br>
            <a:r>
              <a:rPr lang="en-US" sz="5400" dirty="0" smtClean="0"/>
              <a:t>19 November 2020</a:t>
            </a:r>
            <a:br>
              <a:rPr lang="en-US" sz="5400" dirty="0" smtClean="0"/>
            </a:br>
            <a:r>
              <a:rPr lang="en-US" sz="5400" dirty="0" smtClean="0"/>
              <a:t>Webinar</a:t>
            </a:r>
            <a:endParaRPr lang="en-US" sz="5400" dirty="0"/>
          </a:p>
        </p:txBody>
      </p:sp>
    </p:spTree>
    <p:extLst>
      <p:ext uri="{BB962C8B-B14F-4D97-AF65-F5344CB8AC3E}">
        <p14:creationId xmlns:p14="http://schemas.microsoft.com/office/powerpoint/2010/main" val="274506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4B97-6B9C-4BDB-849F-BA753676DB72}"/>
              </a:ext>
            </a:extLst>
          </p:cNvPr>
          <p:cNvSpPr>
            <a:spLocks noGrp="1"/>
          </p:cNvSpPr>
          <p:nvPr>
            <p:ph type="title"/>
          </p:nvPr>
        </p:nvSpPr>
        <p:spPr>
          <a:xfrm>
            <a:off x="1371600" y="362648"/>
            <a:ext cx="9448800" cy="1325563"/>
          </a:xfrm>
        </p:spPr>
        <p:txBody>
          <a:bodyPr/>
          <a:lstStyle/>
          <a:p>
            <a:r>
              <a:rPr lang="en-US" b="1" dirty="0"/>
              <a:t>Washington State Office of Public Defense</a:t>
            </a:r>
          </a:p>
        </p:txBody>
      </p:sp>
      <p:sp>
        <p:nvSpPr>
          <p:cNvPr id="3" name="Content Placeholder 2">
            <a:extLst>
              <a:ext uri="{FF2B5EF4-FFF2-40B4-BE49-F238E27FC236}">
                <a16:creationId xmlns:a16="http://schemas.microsoft.com/office/drawing/2014/main" id="{AA22273D-7CD3-4B86-B38A-2C3436B3A9A7}"/>
              </a:ext>
            </a:extLst>
          </p:cNvPr>
          <p:cNvSpPr>
            <a:spLocks noGrp="1"/>
          </p:cNvSpPr>
          <p:nvPr>
            <p:ph idx="1"/>
          </p:nvPr>
        </p:nvSpPr>
        <p:spPr>
          <a:xfrm>
            <a:off x="1922929" y="1432718"/>
            <a:ext cx="8346141" cy="4232275"/>
          </a:xfrm>
        </p:spPr>
        <p:txBody>
          <a:bodyPr>
            <a:normAutofit fontScale="92500" lnSpcReduction="10000"/>
          </a:bodyPr>
          <a:lstStyle/>
          <a:p>
            <a:endParaRPr lang="en-US" dirty="0">
              <a:hlinkClick r:id="rId2"/>
            </a:endParaRPr>
          </a:p>
          <a:p>
            <a:pPr>
              <a:lnSpc>
                <a:spcPct val="108000"/>
              </a:lnSpc>
            </a:pPr>
            <a:r>
              <a:rPr lang="en-US" dirty="0"/>
              <a:t>Cultural Humility and Transforming Scripts of Inequality</a:t>
            </a:r>
          </a:p>
          <a:p>
            <a:pPr>
              <a:lnSpc>
                <a:spcPct val="108000"/>
              </a:lnSpc>
            </a:pPr>
            <a:r>
              <a:rPr lang="en-US" dirty="0"/>
              <a:t>2020 KIDS COUNT Data Book Interactive Washington Data</a:t>
            </a:r>
          </a:p>
          <a:p>
            <a:pPr>
              <a:lnSpc>
                <a:spcPct val="108000"/>
              </a:lnSpc>
            </a:pPr>
            <a:r>
              <a:rPr lang="en-US" dirty="0"/>
              <a:t>Foster Care Statistics</a:t>
            </a:r>
          </a:p>
          <a:p>
            <a:pPr>
              <a:lnSpc>
                <a:spcPct val="108000"/>
              </a:lnSpc>
            </a:pPr>
            <a:r>
              <a:rPr lang="en-US" dirty="0"/>
              <a:t>Racial Disparities Plague Foster Care in America</a:t>
            </a:r>
          </a:p>
          <a:p>
            <a:pPr>
              <a:lnSpc>
                <a:spcPct val="108000"/>
              </a:lnSpc>
            </a:pPr>
            <a:r>
              <a:rPr lang="en-US" dirty="0"/>
              <a:t>Disparate Policing and Child Welfare Referrals</a:t>
            </a:r>
          </a:p>
          <a:p>
            <a:pPr>
              <a:lnSpc>
                <a:spcPct val="108000"/>
              </a:lnSpc>
            </a:pPr>
            <a:r>
              <a:rPr lang="en-US" dirty="0"/>
              <a:t>The </a:t>
            </a:r>
            <a:r>
              <a:rPr lang="en-US" dirty="0" smtClean="0"/>
              <a:t>Cumulative </a:t>
            </a:r>
            <a:r>
              <a:rPr lang="en-US" dirty="0"/>
              <a:t>Prevalence of Parental Termination</a:t>
            </a:r>
          </a:p>
          <a:p>
            <a:pPr>
              <a:lnSpc>
                <a:spcPct val="108000"/>
              </a:lnSpc>
            </a:pPr>
            <a:r>
              <a:rPr lang="en-US" dirty="0">
                <a:hlinkClick r:id="rId2"/>
              </a:rPr>
              <a:t>  https://opd.wa.gov/</a:t>
            </a:r>
            <a:endParaRPr lang="en-US" dirty="0"/>
          </a:p>
          <a:p>
            <a:endParaRPr lang="en-US" dirty="0"/>
          </a:p>
        </p:txBody>
      </p:sp>
      <p:sp>
        <p:nvSpPr>
          <p:cNvPr id="4" name="Slide Number Placeholder 3">
            <a:extLst>
              <a:ext uri="{FF2B5EF4-FFF2-40B4-BE49-F238E27FC236}">
                <a16:creationId xmlns:a16="http://schemas.microsoft.com/office/drawing/2014/main" id="{1EAC719D-D556-46C0-98A4-5C8DED6D9B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38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178826" cy="4584940"/>
          </a:xfrm>
        </p:spPr>
        <p:txBody>
          <a:bodyPr/>
          <a:lstStyle/>
          <a:p>
            <a:r>
              <a:rPr lang="en-US" sz="5400" dirty="0" smtClean="0"/>
              <a:t>How to litigate race bias in dependency cases: Systemic Racism and the Child Welfare System</a:t>
            </a:r>
            <a:endParaRPr lang="en-US" sz="5400" dirty="0"/>
          </a:p>
        </p:txBody>
      </p:sp>
    </p:spTree>
    <p:extLst>
      <p:ext uri="{BB962C8B-B14F-4D97-AF65-F5344CB8AC3E}">
        <p14:creationId xmlns:p14="http://schemas.microsoft.com/office/powerpoint/2010/main" val="96700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5" y="864078"/>
            <a:ext cx="3549121" cy="5007635"/>
          </a:xfrm>
        </p:spPr>
        <p:txBody>
          <a:bodyPr>
            <a:noAutofit/>
          </a:bodyPr>
          <a:lstStyle/>
          <a:p>
            <a:r>
              <a:rPr lang="en-US" sz="6600" dirty="0" smtClean="0"/>
              <a:t>We must widen our gaze</a:t>
            </a:r>
            <a:endParaRPr lang="en-US" sz="6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3057" y="-1177"/>
            <a:ext cx="8798943" cy="6859177"/>
          </a:xfrm>
        </p:spPr>
      </p:pic>
    </p:spTree>
    <p:extLst>
      <p:ext uri="{BB962C8B-B14F-4D97-AF65-F5344CB8AC3E}">
        <p14:creationId xmlns:p14="http://schemas.microsoft.com/office/powerpoint/2010/main" val="71298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80" y="287547"/>
            <a:ext cx="12013720" cy="5503654"/>
          </a:xfrm>
        </p:spPr>
        <p:txBody>
          <a:bodyPr>
            <a:normAutofit/>
          </a:bodyPr>
          <a:lstStyle/>
          <a:p>
            <a:r>
              <a:rPr lang="en-US" sz="6600" dirty="0" smtClean="0"/>
              <a:t>“</a:t>
            </a:r>
            <a:r>
              <a:rPr lang="en-US" sz="6600" dirty="0"/>
              <a:t>We don’t know who it </a:t>
            </a:r>
            <a:r>
              <a:rPr lang="en-US" sz="6600" dirty="0" smtClean="0"/>
              <a:t>was that discovered </a:t>
            </a:r>
            <a:r>
              <a:rPr lang="en-US" sz="6600" dirty="0"/>
              <a:t>water, </a:t>
            </a:r>
            <a:r>
              <a:rPr lang="en-US" sz="6600" dirty="0" smtClean="0"/>
              <a:t>but </a:t>
            </a:r>
            <a:r>
              <a:rPr lang="en-US" sz="6600" dirty="0"/>
              <a:t>we’re pretty sure it wasn’t a fish</a:t>
            </a:r>
            <a:r>
              <a:rPr lang="en-US" sz="6600" dirty="0" smtClean="0"/>
              <a:t>.” – John </a:t>
            </a:r>
            <a:r>
              <a:rPr lang="en-US" sz="6600" dirty="0" err="1" smtClean="0"/>
              <a:t>Culkin</a:t>
            </a:r>
            <a:r>
              <a:rPr lang="en-US" sz="6600" dirty="0" smtClean="0"/>
              <a:t> </a:t>
            </a:r>
            <a:endParaRPr lang="en-US" sz="6600" dirty="0"/>
          </a:p>
        </p:txBody>
      </p:sp>
    </p:spTree>
    <p:extLst>
      <p:ext uri="{BB962C8B-B14F-4D97-AF65-F5344CB8AC3E}">
        <p14:creationId xmlns:p14="http://schemas.microsoft.com/office/powerpoint/2010/main" val="3501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4" y="1"/>
            <a:ext cx="12187826" cy="6858000"/>
          </a:xfrm>
        </p:spPr>
      </p:pic>
    </p:spTree>
    <p:extLst>
      <p:ext uri="{BB962C8B-B14F-4D97-AF65-F5344CB8AC3E}">
        <p14:creationId xmlns:p14="http://schemas.microsoft.com/office/powerpoint/2010/main" val="49344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660" y="86158"/>
            <a:ext cx="10158063" cy="6679084"/>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04311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658" y="0"/>
            <a:ext cx="10161915" cy="6864788"/>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4310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6" y="1633267"/>
            <a:ext cx="4604268" cy="3013495"/>
          </a:xfrm>
        </p:spPr>
        <p:txBody>
          <a:bodyPr>
            <a:noAutofit/>
          </a:bodyPr>
          <a:lstStyle/>
          <a:p>
            <a:r>
              <a:rPr lang="en-US" sz="4400" dirty="0" smtClean="0"/>
              <a:t>Things to avoid in litigating race in Dependency cases:</a:t>
            </a:r>
            <a:endParaRPr lang="en-US" sz="4400" dirty="0"/>
          </a:p>
        </p:txBody>
      </p:sp>
      <p:sp>
        <p:nvSpPr>
          <p:cNvPr id="3" name="Content Placeholder 2"/>
          <p:cNvSpPr>
            <a:spLocks noGrp="1"/>
          </p:cNvSpPr>
          <p:nvPr>
            <p:ph idx="1"/>
          </p:nvPr>
        </p:nvSpPr>
        <p:spPr/>
        <p:txBody>
          <a:bodyPr/>
          <a:lstStyle/>
          <a:p>
            <a:r>
              <a:rPr lang="en-US" dirty="0" smtClean="0"/>
              <a:t>1. Calling people racist without proper evidence</a:t>
            </a:r>
          </a:p>
          <a:p>
            <a:r>
              <a:rPr lang="en-US" dirty="0" smtClean="0"/>
              <a:t>2. Asking for Relief the Court Cannot Grant</a:t>
            </a:r>
          </a:p>
          <a:p>
            <a:r>
              <a:rPr lang="en-US" dirty="0" smtClean="0"/>
              <a:t>3. Calling the Court Racist without proper context</a:t>
            </a:r>
          </a:p>
          <a:p>
            <a:r>
              <a:rPr lang="en-US" dirty="0" smtClean="0"/>
              <a:t>4. Don’t assume it’s going to be obvious</a:t>
            </a:r>
          </a:p>
          <a:p>
            <a:pPr marL="0" indent="0">
              <a:buNone/>
            </a:pPr>
            <a:endParaRPr lang="en-US" dirty="0"/>
          </a:p>
        </p:txBody>
      </p:sp>
    </p:spTree>
    <p:extLst>
      <p:ext uri="{BB962C8B-B14F-4D97-AF65-F5344CB8AC3E}">
        <p14:creationId xmlns:p14="http://schemas.microsoft.com/office/powerpoint/2010/main" val="83940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Litigation tools and strategies</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Use your discovery tools</a:t>
            </a:r>
          </a:p>
          <a:p>
            <a:pPr marL="457200" indent="-457200">
              <a:buAutoNum type="arabicPeriod"/>
            </a:pPr>
            <a:r>
              <a:rPr lang="en-US" dirty="0" smtClean="0"/>
              <a:t>Go the extra few steps after you’ve mapped out concerns on a case:</a:t>
            </a:r>
          </a:p>
          <a:p>
            <a:pPr marL="914400" lvl="1" indent="-457200">
              <a:buAutoNum type="arabicPeriod"/>
            </a:pPr>
            <a:r>
              <a:rPr lang="en-US" dirty="0" smtClean="0"/>
              <a:t>“Gang involvement”</a:t>
            </a:r>
          </a:p>
          <a:p>
            <a:pPr marL="914400" lvl="1" indent="-457200">
              <a:buAutoNum type="arabicPeriod"/>
            </a:pPr>
            <a:r>
              <a:rPr lang="en-US" dirty="0" smtClean="0"/>
              <a:t>“Excellent job of preserving culture”</a:t>
            </a:r>
          </a:p>
          <a:p>
            <a:pPr marL="914400" lvl="1" indent="-457200">
              <a:buAutoNum type="arabicPeriod"/>
            </a:pPr>
            <a:r>
              <a:rPr lang="en-US" dirty="0" smtClean="0"/>
              <a:t>“Dusty, dirty, dangerous and filled with cartels”</a:t>
            </a:r>
          </a:p>
          <a:p>
            <a:pPr marL="914400" lvl="1" indent="-457200">
              <a:buAutoNum type="arabicPeriod"/>
            </a:pPr>
            <a:r>
              <a:rPr lang="en-US" dirty="0" smtClean="0"/>
              <a:t>SW during trial testifying about relative placement</a:t>
            </a:r>
          </a:p>
          <a:p>
            <a:pPr marL="914400" lvl="1" indent="-457200">
              <a:buAutoNum type="arabicPeriod"/>
            </a:pPr>
            <a:r>
              <a:rPr lang="en-US" dirty="0" smtClean="0"/>
              <a:t>Allow the Court to make the final connection </a:t>
            </a:r>
          </a:p>
          <a:p>
            <a:pPr marL="914400" lvl="1" indent="-457200">
              <a:buAutoNum type="arabicPeriod"/>
            </a:pPr>
            <a:endParaRPr lang="en-US" dirty="0"/>
          </a:p>
        </p:txBody>
      </p:sp>
    </p:spTree>
    <p:extLst>
      <p:ext uri="{BB962C8B-B14F-4D97-AF65-F5344CB8AC3E}">
        <p14:creationId xmlns:p14="http://schemas.microsoft.com/office/powerpoint/2010/main" val="357009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sabotage your own momentum</a:t>
            </a:r>
            <a:endParaRPr lang="en-US" dirty="0"/>
          </a:p>
        </p:txBody>
      </p:sp>
      <p:sp>
        <p:nvSpPr>
          <p:cNvPr id="3" name="Content Placeholder 2"/>
          <p:cNvSpPr>
            <a:spLocks noGrp="1"/>
          </p:cNvSpPr>
          <p:nvPr>
            <p:ph idx="1"/>
          </p:nvPr>
        </p:nvSpPr>
        <p:spPr/>
        <p:txBody>
          <a:bodyPr/>
          <a:lstStyle/>
          <a:p>
            <a:r>
              <a:rPr lang="en-US" dirty="0" smtClean="0"/>
              <a:t>1 . Create allies in your litigation </a:t>
            </a:r>
          </a:p>
          <a:p>
            <a:pPr lvl="1"/>
            <a:r>
              <a:rPr lang="en-US" dirty="0" smtClean="0"/>
              <a:t>Commission on Hispanic affairs</a:t>
            </a:r>
          </a:p>
          <a:p>
            <a:pPr lvl="1"/>
            <a:r>
              <a:rPr lang="en-US" dirty="0" smtClean="0"/>
              <a:t>Commission on African American affairs</a:t>
            </a:r>
          </a:p>
          <a:p>
            <a:pPr lvl="1"/>
            <a:r>
              <a:rPr lang="en-US" dirty="0" smtClean="0"/>
              <a:t>Disability Rights Groups </a:t>
            </a:r>
          </a:p>
          <a:p>
            <a:r>
              <a:rPr lang="en-US" dirty="0" smtClean="0"/>
              <a:t>2. Don’t ask for relief that the court cannot grant</a:t>
            </a:r>
          </a:p>
          <a:p>
            <a:pPr lvl="1"/>
            <a:r>
              <a:rPr lang="en-US" dirty="0" smtClean="0"/>
              <a:t>Removal of the social worker</a:t>
            </a:r>
          </a:p>
          <a:p>
            <a:pPr lvl="1"/>
            <a:r>
              <a:rPr lang="en-US" dirty="0" smtClean="0"/>
              <a:t>Racism training of the social worker</a:t>
            </a:r>
            <a:endParaRPr lang="en-US" dirty="0"/>
          </a:p>
        </p:txBody>
      </p:sp>
    </p:spTree>
    <p:extLst>
      <p:ext uri="{BB962C8B-B14F-4D97-AF65-F5344CB8AC3E}">
        <p14:creationId xmlns:p14="http://schemas.microsoft.com/office/powerpoint/2010/main" val="277856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1375435"/>
            <a:ext cx="9144000" cy="938257"/>
          </a:xfrm>
        </p:spPr>
        <p:txBody>
          <a:bodyPr>
            <a:normAutofit fontScale="90000"/>
          </a:bodyPr>
          <a:lstStyle/>
          <a:p>
            <a:r>
              <a:rPr lang="en-US" b="1" dirty="0"/>
              <a:t/>
            </a:r>
            <a:br>
              <a:rPr lang="en-US" b="1" dirty="0"/>
            </a:br>
            <a:r>
              <a:rPr lang="en-US" sz="6700" b="1" dirty="0"/>
              <a:t>Data and Context</a:t>
            </a:r>
          </a:p>
        </p:txBody>
      </p:sp>
      <p:sp>
        <p:nvSpPr>
          <p:cNvPr id="3" name="Subtitle 2"/>
          <p:cNvSpPr>
            <a:spLocks noGrp="1"/>
          </p:cNvSpPr>
          <p:nvPr>
            <p:ph type="subTitle" idx="1"/>
          </p:nvPr>
        </p:nvSpPr>
        <p:spPr>
          <a:xfrm>
            <a:off x="-41702" y="3868426"/>
            <a:ext cx="11897032" cy="1644274"/>
          </a:xfrm>
        </p:spPr>
        <p:txBody>
          <a:bodyPr>
            <a:normAutofit fontScale="92500" lnSpcReduction="20000"/>
          </a:bodyPr>
          <a:lstStyle/>
          <a:p>
            <a:endParaRPr lang="en-US" sz="4000" b="1" dirty="0"/>
          </a:p>
          <a:p>
            <a:r>
              <a:rPr lang="en-US" b="1" dirty="0"/>
              <a:t>Jill Malat</a:t>
            </a:r>
          </a:p>
          <a:p>
            <a:r>
              <a:rPr lang="en-US" b="1" dirty="0"/>
              <a:t>Children’s Representation Program Manager</a:t>
            </a:r>
          </a:p>
          <a:p>
            <a:r>
              <a:rPr lang="en-US" b="1" dirty="0"/>
              <a:t>Jill.Malat@ocla.wa.gov</a:t>
            </a:r>
          </a:p>
        </p:txBody>
      </p:sp>
      <p:sp>
        <p:nvSpPr>
          <p:cNvPr id="5" name="Slide Number Placeholder 4"/>
          <p:cNvSpPr>
            <a:spLocks noGrp="1"/>
          </p:cNvSpPr>
          <p:nvPr>
            <p:ph type="sldNum" sz="quarter" idx="4294967295"/>
          </p:nvPr>
        </p:nvSpPr>
        <p:spPr>
          <a:xfrm>
            <a:off x="6772141" y="6168980"/>
            <a:ext cx="2743200" cy="491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6" name="Picture 5"/>
          <p:cNvPicPr/>
          <p:nvPr/>
        </p:nvPicPr>
        <p:blipFill>
          <a:blip r:embed="rId3"/>
          <a:srcRect/>
          <a:stretch>
            <a:fillRect/>
          </a:stretch>
        </p:blipFill>
        <p:spPr bwMode="auto">
          <a:xfrm>
            <a:off x="-1" y="6168980"/>
            <a:ext cx="785611" cy="678378"/>
          </a:xfrm>
          <a:prstGeom prst="rect">
            <a:avLst/>
          </a:prstGeom>
          <a:noFill/>
          <a:ln w="9525">
            <a:noFill/>
            <a:miter lim="800000"/>
            <a:headEnd/>
            <a:tailEnd/>
          </a:ln>
        </p:spPr>
      </p:pic>
    </p:spTree>
    <p:extLst>
      <p:ext uri="{BB962C8B-B14F-4D97-AF65-F5344CB8AC3E}">
        <p14:creationId xmlns:p14="http://schemas.microsoft.com/office/powerpoint/2010/main" val="838175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1" y="0"/>
            <a:ext cx="3401064" cy="1447800"/>
          </a:xfrm>
        </p:spPr>
        <p:txBody>
          <a:bodyPr>
            <a:normAutofit/>
          </a:bodyPr>
          <a:lstStyle/>
          <a:p>
            <a:r>
              <a:rPr lang="en-US" dirty="0" smtClean="0"/>
              <a:t>Resources for understanding Race in a different way</a:t>
            </a:r>
            <a:endParaRPr lang="en-US" dirty="0"/>
          </a:p>
        </p:txBody>
      </p:sp>
      <p:sp>
        <p:nvSpPr>
          <p:cNvPr id="3" name="Content Placeholder 2"/>
          <p:cNvSpPr>
            <a:spLocks noGrp="1"/>
          </p:cNvSpPr>
          <p:nvPr>
            <p:ph idx="1"/>
          </p:nvPr>
        </p:nvSpPr>
        <p:spPr>
          <a:xfrm>
            <a:off x="3358552" y="408317"/>
            <a:ext cx="7493478" cy="6527320"/>
          </a:xfrm>
        </p:spPr>
        <p:txBody>
          <a:bodyPr>
            <a:normAutofit fontScale="92500" lnSpcReduction="10000"/>
          </a:bodyPr>
          <a:lstStyle/>
          <a:p>
            <a:r>
              <a:rPr lang="en-US" dirty="0" smtClean="0"/>
              <a:t>1. The origin of others- Toni Morrison</a:t>
            </a:r>
          </a:p>
          <a:p>
            <a:r>
              <a:rPr lang="en-US" dirty="0" smtClean="0"/>
              <a:t>2. The condemnation of blackness: Race, Crime and the making of modern urban America</a:t>
            </a:r>
          </a:p>
          <a:p>
            <a:r>
              <a:rPr lang="en-US" dirty="0" smtClean="0"/>
              <a:t>3. The Souls of Black Folk- W.E.B. Du Bois</a:t>
            </a:r>
          </a:p>
          <a:p>
            <a:r>
              <a:rPr lang="en-US" dirty="0" smtClean="0"/>
              <a:t>4. Building a black criminology, Volume 24 Race, Theory and Crime- James D. </a:t>
            </a:r>
            <a:r>
              <a:rPr lang="en-US" dirty="0" err="1" smtClean="0"/>
              <a:t>Unnever</a:t>
            </a:r>
            <a:endParaRPr lang="en-US" dirty="0" smtClean="0"/>
          </a:p>
          <a:p>
            <a:r>
              <a:rPr lang="en-US" dirty="0" smtClean="0"/>
              <a:t>5. A different mirror- Ronald </a:t>
            </a:r>
            <a:r>
              <a:rPr lang="en-US" dirty="0" err="1" smtClean="0"/>
              <a:t>Takaki</a:t>
            </a:r>
            <a:endParaRPr lang="en-US" dirty="0" smtClean="0"/>
          </a:p>
          <a:p>
            <a:r>
              <a:rPr lang="en-US" dirty="0" smtClean="0"/>
              <a:t>6. The fire next time- James Baldwin</a:t>
            </a:r>
          </a:p>
          <a:p>
            <a:r>
              <a:rPr lang="en-US" dirty="0" smtClean="0"/>
              <a:t>7. How to be an anti-racist- </a:t>
            </a:r>
            <a:r>
              <a:rPr lang="en-US" dirty="0" err="1" smtClean="0"/>
              <a:t>Ibram</a:t>
            </a:r>
            <a:r>
              <a:rPr lang="en-US" dirty="0" smtClean="0"/>
              <a:t> x. </a:t>
            </a:r>
            <a:r>
              <a:rPr lang="en-US" dirty="0" err="1" smtClean="0"/>
              <a:t>Kendi</a:t>
            </a:r>
            <a:endParaRPr lang="en-US" dirty="0" smtClean="0"/>
          </a:p>
          <a:p>
            <a:r>
              <a:rPr lang="en-US" dirty="0" smtClean="0"/>
              <a:t>8. The new </a:t>
            </a:r>
            <a:r>
              <a:rPr lang="en-US" dirty="0" err="1" smtClean="0"/>
              <a:t>jim</a:t>
            </a:r>
            <a:r>
              <a:rPr lang="en-US" dirty="0" smtClean="0"/>
              <a:t> crow: mass incarceration in the age of colorblindness- Michelle Alexander</a:t>
            </a:r>
          </a:p>
          <a:p>
            <a:r>
              <a:rPr lang="en-US" dirty="0" smtClean="0"/>
              <a:t>9. White Fragility: why it’s so hard for white people to talk about Racism- Robin </a:t>
            </a:r>
            <a:r>
              <a:rPr lang="en-US" dirty="0" err="1" smtClean="0"/>
              <a:t>Diangelo</a:t>
            </a:r>
            <a:endParaRPr lang="en-US" dirty="0" smtClean="0"/>
          </a:p>
          <a:p>
            <a:r>
              <a:rPr lang="en-US" dirty="0" smtClean="0"/>
              <a:t>10. Democracy in black: how race still enslaves the American soul- </a:t>
            </a:r>
            <a:r>
              <a:rPr lang="en-US" dirty="0"/>
              <a:t>E</a:t>
            </a:r>
            <a:r>
              <a:rPr lang="en-US" dirty="0" smtClean="0"/>
              <a:t>ddie s. </a:t>
            </a:r>
            <a:r>
              <a:rPr lang="en-US" dirty="0" err="1" smtClean="0"/>
              <a:t>Glaude</a:t>
            </a:r>
            <a:r>
              <a:rPr lang="en-US" dirty="0" smtClean="0"/>
              <a:t> </a:t>
            </a:r>
            <a:r>
              <a:rPr lang="en-US" dirty="0" err="1" smtClean="0"/>
              <a:t>jr.</a:t>
            </a:r>
            <a:r>
              <a:rPr lang="en-US" dirty="0" smtClean="0"/>
              <a:t> </a:t>
            </a:r>
          </a:p>
          <a:p>
            <a:r>
              <a:rPr lang="en-US" dirty="0" smtClean="0"/>
              <a:t>11. However Kindly Intentioned: Structural Racism and CASA programs by Attorneys Tara Urs and Amy Mulzer</a:t>
            </a:r>
          </a:p>
          <a:p>
            <a:pPr lvl="1"/>
            <a:r>
              <a:rPr lang="en-US" dirty="0" smtClean="0"/>
              <a:t>Law Review article available for download online and part of this CLE handout</a:t>
            </a:r>
          </a:p>
          <a:p>
            <a:endParaRPr lang="en-US" dirty="0" smtClean="0"/>
          </a:p>
          <a:p>
            <a:endParaRPr lang="en-US" dirty="0"/>
          </a:p>
        </p:txBody>
      </p:sp>
    </p:spTree>
    <p:extLst>
      <p:ext uri="{BB962C8B-B14F-4D97-AF65-F5344CB8AC3E}">
        <p14:creationId xmlns:p14="http://schemas.microsoft.com/office/powerpoint/2010/main" val="158662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908" y="1595004"/>
            <a:ext cx="10439865" cy="1381991"/>
          </a:xfrm>
        </p:spPr>
        <p:txBody>
          <a:bodyPr>
            <a:noAutofit/>
          </a:bodyPr>
          <a:lstStyle/>
          <a:p>
            <a:r>
              <a:rPr lang="en-US" sz="5400" dirty="0" smtClean="0"/>
              <a:t>More Ideas for Litigating Race Bias</a:t>
            </a:r>
            <a:endParaRPr lang="en-US" sz="5400" dirty="0"/>
          </a:p>
        </p:txBody>
      </p:sp>
      <p:sp>
        <p:nvSpPr>
          <p:cNvPr id="3" name="Subtitle 2"/>
          <p:cNvSpPr>
            <a:spLocks noGrp="1"/>
          </p:cNvSpPr>
          <p:nvPr>
            <p:ph type="subTitle" idx="1"/>
          </p:nvPr>
        </p:nvSpPr>
        <p:spPr>
          <a:xfrm>
            <a:off x="769853" y="3276600"/>
            <a:ext cx="10789920" cy="1250586"/>
          </a:xfrm>
        </p:spPr>
        <p:txBody>
          <a:bodyPr>
            <a:noAutofit/>
          </a:bodyPr>
          <a:lstStyle/>
          <a:p>
            <a:r>
              <a:rPr lang="en-US" sz="2800" dirty="0" smtClean="0"/>
              <a:t>Ms. D’Adre Cunningham,  WDA IPP Resource Attorney &amp;</a:t>
            </a:r>
          </a:p>
          <a:p>
            <a:r>
              <a:rPr lang="en-US" sz="2800" dirty="0" smtClean="0"/>
              <a:t>Nancy Talner, American Civil Liberties Union of Washington Staff Attorney</a:t>
            </a:r>
          </a:p>
          <a:p>
            <a:endParaRPr lang="en-US" sz="2800" i="1" dirty="0" smtClean="0"/>
          </a:p>
        </p:txBody>
      </p:sp>
      <p:sp>
        <p:nvSpPr>
          <p:cNvPr id="5" name="AutoShape 2" descr="Image result for Image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3"/>
          <a:stretch>
            <a:fillRect/>
          </a:stretch>
        </p:blipFill>
        <p:spPr>
          <a:xfrm>
            <a:off x="1485668" y="5036819"/>
            <a:ext cx="3360652" cy="15849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174" y="5166360"/>
            <a:ext cx="3242426" cy="1325879"/>
          </a:xfrm>
          <a:prstGeom prst="rect">
            <a:avLst/>
          </a:prstGeom>
        </p:spPr>
      </p:pic>
    </p:spTree>
    <p:extLst>
      <p:ext uri="{BB962C8B-B14F-4D97-AF65-F5344CB8AC3E}">
        <p14:creationId xmlns:p14="http://schemas.microsoft.com/office/powerpoint/2010/main" val="2329855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Roadmap </a:t>
            </a:r>
          </a:p>
        </p:txBody>
      </p:sp>
      <p:sp>
        <p:nvSpPr>
          <p:cNvPr id="4" name="Content Placeholder 3"/>
          <p:cNvSpPr>
            <a:spLocks noGrp="1"/>
          </p:cNvSpPr>
          <p:nvPr>
            <p:ph sz="half" idx="1"/>
          </p:nvPr>
        </p:nvSpPr>
        <p:spPr>
          <a:xfrm>
            <a:off x="950177" y="1772788"/>
            <a:ext cx="6017994" cy="4104508"/>
          </a:xfrm>
        </p:spPr>
        <p:txBody>
          <a:bodyPr>
            <a:normAutofit/>
          </a:bodyPr>
          <a:lstStyle/>
          <a:p>
            <a:r>
              <a:rPr lang="en-US" dirty="0" smtClean="0"/>
              <a:t>History of U.S. Family Regulation System is Steeped in Racial &amp; Other Bias</a:t>
            </a:r>
          </a:p>
          <a:p>
            <a:r>
              <a:rPr lang="en-US" dirty="0" smtClean="0"/>
              <a:t>Selected Past Strategies to Remediate </a:t>
            </a:r>
            <a:r>
              <a:rPr lang="en-US" i="1" dirty="0" smtClean="0"/>
              <a:t>Explicit </a:t>
            </a:r>
            <a:r>
              <a:rPr lang="en-US" dirty="0" smtClean="0"/>
              <a:t>Racial Bias</a:t>
            </a:r>
          </a:p>
          <a:p>
            <a:r>
              <a:rPr lang="en-US" dirty="0" smtClean="0"/>
              <a:t>Community &amp; Family Cultural Responses to Past Harms Exist</a:t>
            </a:r>
          </a:p>
          <a:p>
            <a:r>
              <a:rPr lang="en-US" dirty="0" smtClean="0"/>
              <a:t>Advocacy Ideas for Elevating Issues of Bias and Harms</a:t>
            </a:r>
            <a:endParaRPr lang="en-US" dirty="0"/>
          </a:p>
        </p:txBody>
      </p:sp>
      <p:pic>
        <p:nvPicPr>
          <p:cNvPr id="6" name="Content Placeholder 5"/>
          <p:cNvPicPr>
            <a:picLocks noGrp="1" noChangeAspect="1"/>
          </p:cNvPicPr>
          <p:nvPr>
            <p:ph sz="half" idx="2"/>
          </p:nvPr>
        </p:nvPicPr>
        <p:blipFill>
          <a:blip r:embed="rId2"/>
          <a:stretch>
            <a:fillRect/>
          </a:stretch>
        </p:blipFill>
        <p:spPr>
          <a:xfrm>
            <a:off x="7352290" y="1201160"/>
            <a:ext cx="4483193" cy="4758237"/>
          </a:xfrm>
          <a:prstGeom prst="rect">
            <a:avLst/>
          </a:prstGeom>
        </p:spPr>
      </p:pic>
    </p:spTree>
    <p:extLst>
      <p:ext uri="{BB962C8B-B14F-4D97-AF65-F5344CB8AC3E}">
        <p14:creationId xmlns:p14="http://schemas.microsoft.com/office/powerpoint/2010/main" val="4216921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smtClean="0"/>
              <a:t>Takeaways</a:t>
            </a:r>
            <a:endParaRPr lang="en-US" sz="5400" dirty="0"/>
          </a:p>
        </p:txBody>
      </p:sp>
      <p:sp>
        <p:nvSpPr>
          <p:cNvPr id="6" name="Content Placeholder 5"/>
          <p:cNvSpPr>
            <a:spLocks noGrp="1"/>
          </p:cNvSpPr>
          <p:nvPr>
            <p:ph idx="1"/>
          </p:nvPr>
        </p:nvSpPr>
        <p:spPr>
          <a:xfrm>
            <a:off x="5248975" y="2053400"/>
            <a:ext cx="5909912" cy="3741008"/>
          </a:xfrm>
        </p:spPr>
        <p:txBody>
          <a:bodyPr>
            <a:normAutofit lnSpcReduction="10000"/>
          </a:bodyPr>
          <a:lstStyle/>
          <a:p>
            <a:r>
              <a:rPr lang="en-US" dirty="0" smtClean="0"/>
              <a:t>Racial bias causes harm to children, parents, and loved ones in the family regulation system, which is historical </a:t>
            </a:r>
            <a:r>
              <a:rPr lang="en-US" i="1" dirty="0" smtClean="0"/>
              <a:t>and</a:t>
            </a:r>
            <a:r>
              <a:rPr lang="en-US" dirty="0" smtClean="0"/>
              <a:t> ongoing</a:t>
            </a:r>
          </a:p>
          <a:p>
            <a:r>
              <a:rPr lang="en-US" dirty="0" smtClean="0"/>
              <a:t>Laws alone are not be sufficient to protect children against racial bias</a:t>
            </a:r>
          </a:p>
          <a:p>
            <a:r>
              <a:rPr lang="en-US" dirty="0" smtClean="0"/>
              <a:t>Cultural responses to racial bias are under attack</a:t>
            </a:r>
          </a:p>
          <a:p>
            <a:r>
              <a:rPr lang="en-US" dirty="0" smtClean="0"/>
              <a:t>Litigate racial bias and its harms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1156"/>
            <a:ext cx="3000851" cy="3953252"/>
          </a:xfrm>
          <a:prstGeom prst="rect">
            <a:avLst/>
          </a:prstGeom>
        </p:spPr>
      </p:pic>
    </p:spTree>
    <p:extLst>
      <p:ext uri="{BB962C8B-B14F-4D97-AF65-F5344CB8AC3E}">
        <p14:creationId xmlns:p14="http://schemas.microsoft.com/office/powerpoint/2010/main" val="3326454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Acknowledging Harms Caused by Racial Bias</a:t>
            </a:r>
            <a:endParaRPr lang="en-US" dirty="0"/>
          </a:p>
        </p:txBody>
      </p:sp>
      <p:sp>
        <p:nvSpPr>
          <p:cNvPr id="3" name="Content Placeholder 2"/>
          <p:cNvSpPr>
            <a:spLocks noGrp="1"/>
          </p:cNvSpPr>
          <p:nvPr>
            <p:ph idx="1"/>
          </p:nvPr>
        </p:nvSpPr>
        <p:spPr>
          <a:xfrm>
            <a:off x="684196" y="2069431"/>
            <a:ext cx="4840705" cy="3924651"/>
          </a:xfrm>
        </p:spPr>
        <p:txBody>
          <a:bodyPr/>
          <a:lstStyle/>
          <a:p>
            <a:pPr marL="0" indent="0">
              <a:buNone/>
            </a:pPr>
            <a:r>
              <a:rPr lang="en-US" dirty="0" smtClean="0"/>
              <a:t>Acknowledgment</a:t>
            </a:r>
          </a:p>
          <a:p>
            <a:pPr lvl="1"/>
            <a:r>
              <a:rPr lang="en-US" dirty="0" smtClean="0"/>
              <a:t>Name the wrong</a:t>
            </a:r>
          </a:p>
          <a:p>
            <a:pPr lvl="1"/>
            <a:r>
              <a:rPr lang="en-US" dirty="0" smtClean="0"/>
              <a:t>Request the remedy</a:t>
            </a:r>
          </a:p>
          <a:p>
            <a:endParaRPr lang="en-US" dirty="0"/>
          </a:p>
          <a:p>
            <a:pPr marL="0" indent="0">
              <a:buNone/>
            </a:pPr>
            <a:r>
              <a:rPr lang="en-US" dirty="0" smtClean="0"/>
              <a:t>Problem-solving</a:t>
            </a:r>
          </a:p>
          <a:p>
            <a:pPr lvl="1"/>
            <a:r>
              <a:rPr lang="en-US" dirty="0" smtClean="0"/>
              <a:t>Individual level</a:t>
            </a:r>
          </a:p>
          <a:p>
            <a:pPr lvl="1"/>
            <a:r>
              <a:rPr lang="en-US" dirty="0" smtClean="0"/>
              <a:t>Interpersonal or Family level </a:t>
            </a:r>
          </a:p>
          <a:p>
            <a:pPr lvl="1"/>
            <a:r>
              <a:rPr lang="en-US" dirty="0" smtClean="0"/>
              <a:t>Community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348" y="1982804"/>
            <a:ext cx="5215543" cy="3937735"/>
          </a:xfrm>
          <a:prstGeom prst="rect">
            <a:avLst/>
          </a:prstGeom>
        </p:spPr>
      </p:pic>
    </p:spTree>
    <p:extLst>
      <p:ext uri="{BB962C8B-B14F-4D97-AF65-F5344CB8AC3E}">
        <p14:creationId xmlns:p14="http://schemas.microsoft.com/office/powerpoint/2010/main" val="2246817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Historical Racial Bias in the U.S.</a:t>
            </a:r>
            <a:endParaRPr lang="en-US" dirty="0"/>
          </a:p>
        </p:txBody>
      </p:sp>
      <p:sp>
        <p:nvSpPr>
          <p:cNvPr id="3" name="Content Placeholder 2"/>
          <p:cNvSpPr>
            <a:spLocks noGrp="1"/>
          </p:cNvSpPr>
          <p:nvPr>
            <p:ph sz="half" idx="1"/>
          </p:nvPr>
        </p:nvSpPr>
        <p:spPr>
          <a:xfrm>
            <a:off x="838200" y="2187145"/>
            <a:ext cx="5013960" cy="3579738"/>
          </a:xfrm>
        </p:spPr>
        <p:txBody>
          <a:bodyPr>
            <a:normAutofit/>
          </a:bodyPr>
          <a:lstStyle/>
          <a:p>
            <a:pPr marL="457200" lvl="1" indent="0">
              <a:buNone/>
            </a:pPr>
            <a:r>
              <a:rPr lang="en-US" dirty="0"/>
              <a:t>Black &amp; Indigenous </a:t>
            </a:r>
            <a:r>
              <a:rPr lang="en-US" dirty="0" smtClean="0"/>
              <a:t>groups in particular experienced mass family disruption with the express intention of stripping away family, tribal or ethnic culture of origin (languages, faiths, beliefs and traditions) in order to replace it with government- sanctioned cultural identity and for longer than other groups.</a:t>
            </a:r>
            <a:endParaRPr lang="en-US" dirty="0"/>
          </a:p>
        </p:txBody>
      </p:sp>
      <p:sp>
        <p:nvSpPr>
          <p:cNvPr id="4" name="Content Placeholder 3"/>
          <p:cNvSpPr>
            <a:spLocks noGrp="1"/>
          </p:cNvSpPr>
          <p:nvPr>
            <p:ph sz="half" idx="2"/>
          </p:nvPr>
        </p:nvSpPr>
        <p:spPr>
          <a:xfrm>
            <a:off x="6172200" y="2187145"/>
            <a:ext cx="5181600" cy="3989818"/>
          </a:xfrm>
        </p:spPr>
        <p:txBody>
          <a:bodyPr>
            <a:normAutofit/>
          </a:bodyPr>
          <a:lstStyle/>
          <a:p>
            <a:pPr marL="0" indent="0">
              <a:buNone/>
            </a:pPr>
            <a:endParaRPr lang="en-US" dirty="0"/>
          </a:p>
          <a:p>
            <a:endParaRPr lang="en-US" dirty="0"/>
          </a:p>
        </p:txBody>
      </p:sp>
      <p:sp>
        <p:nvSpPr>
          <p:cNvPr id="6" name="Rectangle 5"/>
          <p:cNvSpPr/>
          <p:nvPr/>
        </p:nvSpPr>
        <p:spPr>
          <a:xfrm>
            <a:off x="6644640" y="2422742"/>
            <a:ext cx="4709160" cy="3108543"/>
          </a:xfrm>
          <a:prstGeom prst="rect">
            <a:avLst/>
          </a:prstGeom>
        </p:spPr>
        <p:txBody>
          <a:bodyPr wrap="square">
            <a:spAutoFit/>
          </a:bodyPr>
          <a:lstStyle/>
          <a:p>
            <a:pPr lvl="0"/>
            <a:r>
              <a:rPr lang="en-US" sz="2800" dirty="0">
                <a:solidFill>
                  <a:prstClr val="black"/>
                </a:solidFill>
                <a:hlinkClick r:id="rId3"/>
              </a:rPr>
              <a:t>https://www.loc.gov/classroom-materials/immigration/</a:t>
            </a:r>
            <a:endParaRPr lang="en-US" sz="2800" dirty="0">
              <a:solidFill>
                <a:prstClr val="black"/>
              </a:solidFill>
            </a:endParaRPr>
          </a:p>
          <a:p>
            <a:pPr lvl="0"/>
            <a:endParaRPr lang="en-US" sz="2800" dirty="0">
              <a:solidFill>
                <a:prstClr val="black"/>
              </a:solidFill>
            </a:endParaRPr>
          </a:p>
          <a:p>
            <a:pPr lvl="0"/>
            <a:endParaRPr lang="en-US" sz="2800" dirty="0">
              <a:solidFill>
                <a:prstClr val="black"/>
              </a:solidFill>
            </a:endParaRPr>
          </a:p>
          <a:p>
            <a:pPr lvl="0"/>
            <a:r>
              <a:rPr lang="en-US" sz="2800" dirty="0">
                <a:solidFill>
                  <a:prstClr val="black"/>
                </a:solidFill>
                <a:hlinkClick r:id="rId4"/>
              </a:rPr>
              <a:t>https://www.zinnedproject.org/materials/indigenous-peoples-history-of-the-us/</a:t>
            </a:r>
            <a:endParaRPr lang="en-US" sz="2800" dirty="0">
              <a:solidFill>
                <a:prstClr val="black"/>
              </a:solidFill>
            </a:endParaRPr>
          </a:p>
        </p:txBody>
      </p:sp>
    </p:spTree>
    <p:extLst>
      <p:ext uri="{BB962C8B-B14F-4D97-AF65-F5344CB8AC3E}">
        <p14:creationId xmlns:p14="http://schemas.microsoft.com/office/powerpoint/2010/main" val="906367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Historical Harms through Family Regulation</a:t>
            </a:r>
            <a:endParaRPr lang="en-US" dirty="0"/>
          </a:p>
        </p:txBody>
      </p:sp>
      <p:sp>
        <p:nvSpPr>
          <p:cNvPr id="6" name="Content Placeholder 5"/>
          <p:cNvSpPr>
            <a:spLocks noGrp="1"/>
          </p:cNvSpPr>
          <p:nvPr>
            <p:ph sz="half" idx="2"/>
          </p:nvPr>
        </p:nvSpPr>
        <p:spPr>
          <a:xfrm>
            <a:off x="5996538" y="2133089"/>
            <a:ext cx="5181600" cy="4351338"/>
          </a:xfrm>
        </p:spPr>
        <p:txBody>
          <a:bodyPr>
            <a:normAutofit lnSpcReduction="10000"/>
          </a:bodyPr>
          <a:lstStyle/>
          <a:p>
            <a:pPr marL="457200" lvl="1" indent="0">
              <a:buNone/>
            </a:pPr>
            <a:r>
              <a:rPr lang="en-US" dirty="0" smtClean="0"/>
              <a:t>Examples:</a:t>
            </a:r>
          </a:p>
          <a:p>
            <a:pPr lvl="1"/>
            <a:r>
              <a:rPr lang="en-US" dirty="0" smtClean="0"/>
              <a:t>Displacement </a:t>
            </a:r>
            <a:r>
              <a:rPr lang="en-US" dirty="0"/>
              <a:t>of families from their </a:t>
            </a:r>
            <a:r>
              <a:rPr lang="en-US" dirty="0" smtClean="0"/>
              <a:t>lands</a:t>
            </a:r>
          </a:p>
          <a:p>
            <a:pPr marL="457200" lvl="1" indent="0">
              <a:buNone/>
            </a:pPr>
            <a:endParaRPr lang="en-US" dirty="0"/>
          </a:p>
          <a:p>
            <a:pPr lvl="1"/>
            <a:r>
              <a:rPr lang="en-US" dirty="0" smtClean="0"/>
              <a:t>Removing </a:t>
            </a:r>
            <a:r>
              <a:rPr lang="en-US" dirty="0"/>
              <a:t>parents and loved ones </a:t>
            </a:r>
            <a:r>
              <a:rPr lang="en-US" dirty="0" smtClean="0"/>
              <a:t>from </a:t>
            </a:r>
            <a:r>
              <a:rPr lang="en-US" dirty="0"/>
              <a:t>children and </a:t>
            </a:r>
            <a:r>
              <a:rPr lang="en-US" dirty="0" smtClean="0"/>
              <a:t>removing children </a:t>
            </a:r>
            <a:r>
              <a:rPr lang="en-US" dirty="0"/>
              <a:t>from their parents and loved ones during slavery</a:t>
            </a:r>
          </a:p>
          <a:p>
            <a:pPr marL="457200" lvl="1" indent="0">
              <a:buNone/>
            </a:pPr>
            <a:endParaRPr lang="en-US" dirty="0"/>
          </a:p>
          <a:p>
            <a:pPr lvl="1"/>
            <a:r>
              <a:rPr lang="en-US" dirty="0"/>
              <a:t>Forced adoptions, forced placement in </a:t>
            </a:r>
            <a:r>
              <a:rPr lang="en-US" dirty="0" smtClean="0"/>
              <a:t>orphanages, workhouses, boarding schools, </a:t>
            </a:r>
            <a:r>
              <a:rPr lang="en-US" dirty="0"/>
              <a:t>and forced </a:t>
            </a:r>
            <a:r>
              <a:rPr lang="en-US" dirty="0" smtClean="0"/>
              <a:t>assimilation practices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174" y="2358150"/>
            <a:ext cx="3466661" cy="3539730"/>
          </a:xfrm>
          <a:prstGeom prst="rect">
            <a:avLst/>
          </a:prstGeom>
        </p:spPr>
      </p:pic>
    </p:spTree>
    <p:extLst>
      <p:ext uri="{BB962C8B-B14F-4D97-AF65-F5344CB8AC3E}">
        <p14:creationId xmlns:p14="http://schemas.microsoft.com/office/powerpoint/2010/main" val="487809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Strategies to Remediate Harms </a:t>
            </a:r>
          </a:p>
        </p:txBody>
      </p:sp>
      <p:sp>
        <p:nvSpPr>
          <p:cNvPr id="3" name="Content Placeholder 2"/>
          <p:cNvSpPr>
            <a:spLocks noGrp="1"/>
          </p:cNvSpPr>
          <p:nvPr>
            <p:ph sz="half" idx="1"/>
          </p:nvPr>
        </p:nvSpPr>
        <p:spPr/>
        <p:txBody>
          <a:bodyPr>
            <a:normAutofit/>
          </a:bodyPr>
          <a:lstStyle/>
          <a:p>
            <a:pPr marL="0" indent="0">
              <a:buNone/>
            </a:pPr>
            <a:r>
              <a:rPr lang="en-US" dirty="0"/>
              <a:t>Indian Child Welfare Act (25 U.S.C. § 1901</a:t>
            </a:r>
            <a:r>
              <a:rPr lang="en-US" dirty="0" smtClean="0"/>
              <a:t>) &amp; WA </a:t>
            </a:r>
            <a:r>
              <a:rPr lang="en-US" dirty="0"/>
              <a:t>Indian Child Welfare Act (Chapter 13.38 RCW)</a:t>
            </a:r>
          </a:p>
          <a:p>
            <a:pPr marL="0" indent="0">
              <a:buNone/>
            </a:pPr>
            <a:endParaRPr lang="en-US" dirty="0" smtClean="0"/>
          </a:p>
          <a:p>
            <a:pPr marL="0" indent="0">
              <a:buNone/>
            </a:pPr>
            <a:r>
              <a:rPr lang="en-US" dirty="0" smtClean="0"/>
              <a:t>Not all Indigenous people are protected.  </a:t>
            </a:r>
            <a:endParaRPr lang="en-US" dirty="0"/>
          </a:p>
          <a:p>
            <a:pPr marL="0" indent="0">
              <a:buNone/>
            </a:pPr>
            <a:endParaRPr lang="en-US" dirty="0"/>
          </a:p>
          <a:p>
            <a:pPr marL="0" indent="0">
              <a:buNone/>
            </a:pPr>
            <a:r>
              <a:rPr lang="en-US" dirty="0"/>
              <a:t>Strategy </a:t>
            </a:r>
            <a:r>
              <a:rPr lang="en-US" dirty="0" smtClean="0"/>
              <a:t>centers around </a:t>
            </a:r>
            <a:r>
              <a:rPr lang="en-US" dirty="0"/>
              <a:t>sovereign tribes and their political power</a:t>
            </a:r>
          </a:p>
          <a:p>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 legal strategy to protect Black children from removal and assimilation has essentially failed.  There is no protective legal entity or mechanism. </a:t>
            </a:r>
          </a:p>
          <a:p>
            <a:pPr marL="0" indent="0">
              <a:buNone/>
            </a:pPr>
            <a:endParaRPr lang="en-US" dirty="0"/>
          </a:p>
          <a:p>
            <a:pPr marL="0" indent="0">
              <a:buNone/>
            </a:pPr>
            <a:r>
              <a:rPr lang="en-US" dirty="0" smtClean="0"/>
              <a:t>Current federal law views the prevention of Interethnic Adoption as a violation of Title VI of the Civil Rights Act of 1964</a:t>
            </a:r>
            <a:endParaRPr lang="en-US" dirty="0"/>
          </a:p>
        </p:txBody>
      </p:sp>
    </p:spTree>
    <p:extLst>
      <p:ext uri="{BB962C8B-B14F-4D97-AF65-F5344CB8AC3E}">
        <p14:creationId xmlns:p14="http://schemas.microsoft.com/office/powerpoint/2010/main" val="2279578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Responses to Harm	Matter</a:t>
            </a:r>
            <a:endParaRPr lang="en-US" dirty="0"/>
          </a:p>
        </p:txBody>
      </p:sp>
      <p:sp>
        <p:nvSpPr>
          <p:cNvPr id="3" name="Content Placeholder 2"/>
          <p:cNvSpPr>
            <a:spLocks noGrp="1"/>
          </p:cNvSpPr>
          <p:nvPr>
            <p:ph sz="half" idx="1"/>
          </p:nvPr>
        </p:nvSpPr>
        <p:spPr>
          <a:xfrm>
            <a:off x="838200" y="1825625"/>
            <a:ext cx="5257800" cy="4351338"/>
          </a:xfrm>
        </p:spPr>
        <p:txBody>
          <a:bodyPr>
            <a:normAutofit/>
          </a:bodyPr>
          <a:lstStyle/>
          <a:p>
            <a:r>
              <a:rPr lang="en-US" dirty="0" smtClean="0"/>
              <a:t>Child-rearing involves family and loved </a:t>
            </a:r>
            <a:r>
              <a:rPr lang="en-US" dirty="0"/>
              <a:t>o</a:t>
            </a:r>
            <a:r>
              <a:rPr lang="en-US" dirty="0" smtClean="0"/>
              <a:t>nes alongside parents and  not only blood relatives</a:t>
            </a:r>
            <a:endParaRPr lang="en-US" dirty="0"/>
          </a:p>
          <a:p>
            <a:r>
              <a:rPr lang="en-US" dirty="0" smtClean="0"/>
              <a:t>Family and community culture can teach how to form healthy racial identity and how to live/endure racism in the U.S. </a:t>
            </a:r>
          </a:p>
          <a:p>
            <a:r>
              <a:rPr lang="en-US" dirty="0" smtClean="0"/>
              <a:t>Does DCYF prefer really parental placement, relative or suitable adult placement in practice?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231"/>
          <a:stretch/>
        </p:blipFill>
        <p:spPr>
          <a:xfrm>
            <a:off x="6522721" y="2054225"/>
            <a:ext cx="4992684" cy="3493136"/>
          </a:xfrm>
          <a:prstGeom prst="rect">
            <a:avLst/>
          </a:prstGeom>
        </p:spPr>
      </p:pic>
    </p:spTree>
    <p:extLst>
      <p:ext uri="{BB962C8B-B14F-4D97-AF65-F5344CB8AC3E}">
        <p14:creationId xmlns:p14="http://schemas.microsoft.com/office/powerpoint/2010/main" val="426796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Ideas</a:t>
            </a:r>
            <a:endParaRPr lang="en-US" dirty="0"/>
          </a:p>
        </p:txBody>
      </p:sp>
      <p:sp>
        <p:nvSpPr>
          <p:cNvPr id="3" name="Content Placeholder 2"/>
          <p:cNvSpPr>
            <a:spLocks noGrp="1"/>
          </p:cNvSpPr>
          <p:nvPr>
            <p:ph idx="1"/>
          </p:nvPr>
        </p:nvSpPr>
        <p:spPr>
          <a:xfrm>
            <a:off x="838200" y="2301240"/>
            <a:ext cx="10911840" cy="4008120"/>
          </a:xfrm>
        </p:spPr>
        <p:txBody>
          <a:bodyPr>
            <a:normAutofit/>
          </a:bodyPr>
          <a:lstStyle/>
          <a:p>
            <a:r>
              <a:rPr lang="en-US" sz="3200" dirty="0" smtClean="0"/>
              <a:t>litigate racial bias when explicit </a:t>
            </a:r>
            <a:r>
              <a:rPr lang="en-US" sz="3200" i="1" dirty="0" smtClean="0"/>
              <a:t>and</a:t>
            </a:r>
            <a:r>
              <a:rPr lang="en-US" sz="3200" dirty="0" smtClean="0"/>
              <a:t> implicit </a:t>
            </a:r>
          </a:p>
          <a:p>
            <a:r>
              <a:rPr lang="en-US" sz="3200" dirty="0" smtClean="0"/>
              <a:t>use </a:t>
            </a:r>
            <a:r>
              <a:rPr lang="en-US" sz="3200" dirty="0"/>
              <a:t>of </a:t>
            </a:r>
            <a:r>
              <a:rPr lang="en-US" sz="3200" dirty="0" smtClean="0"/>
              <a:t>qualified experts </a:t>
            </a:r>
            <a:endParaRPr lang="en-US" sz="3200" dirty="0"/>
          </a:p>
          <a:p>
            <a:r>
              <a:rPr lang="en-US" sz="3200" dirty="0" smtClean="0"/>
              <a:t>motions practice</a:t>
            </a:r>
          </a:p>
          <a:p>
            <a:r>
              <a:rPr lang="en-US" sz="3200" dirty="0" smtClean="0"/>
              <a:t>target key decision points for advocacy (removal, placement, visitation, wellness, social, cultural and education)</a:t>
            </a:r>
          </a:p>
          <a:p>
            <a:r>
              <a:rPr lang="en-US" sz="3200" dirty="0" smtClean="0"/>
              <a:t> seek removal of and file grievance against VGAL/CASA, when needed</a:t>
            </a:r>
          </a:p>
        </p:txBody>
      </p:sp>
    </p:spTree>
    <p:extLst>
      <p:ext uri="{BB962C8B-B14F-4D97-AF65-F5344CB8AC3E}">
        <p14:creationId xmlns:p14="http://schemas.microsoft.com/office/powerpoint/2010/main" val="290237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Placement Exceptions </a:t>
            </a:r>
            <a:br>
              <a:rPr lang="en-US" b="1" dirty="0"/>
            </a:br>
            <a:r>
              <a:rPr lang="en-US" sz="2200" dirty="0"/>
              <a:t>(Office of the Family and Children’s </a:t>
            </a:r>
            <a:r>
              <a:rPr lang="en-US" sz="2200" dirty="0" err="1"/>
              <a:t>Ombuds</a:t>
            </a:r>
            <a:r>
              <a:rPr lang="en-US" sz="2200" dirty="0"/>
              <a:t>, DCYF Use of Hotels and Offices as Placements)</a:t>
            </a:r>
            <a:br>
              <a:rPr lang="en-US" sz="2200" dirty="0"/>
            </a:br>
            <a:r>
              <a:rPr lang="en-US" sz="2200" dirty="0"/>
              <a:t>2019 Report</a:t>
            </a:r>
          </a:p>
        </p:txBody>
      </p:sp>
      <p:sp>
        <p:nvSpPr>
          <p:cNvPr id="3" name="Content Placeholder 2"/>
          <p:cNvSpPr>
            <a:spLocks noGrp="1"/>
          </p:cNvSpPr>
          <p:nvPr>
            <p:ph idx="1"/>
          </p:nvPr>
        </p:nvSpPr>
        <p:spPr>
          <a:xfrm>
            <a:off x="2487706" y="1690688"/>
            <a:ext cx="7216588" cy="4232275"/>
          </a:xfrm>
        </p:spPr>
        <p:txBody>
          <a:bodyPr>
            <a:noAutofit/>
          </a:bodyPr>
          <a:lstStyle/>
          <a:p>
            <a:pPr>
              <a:lnSpc>
                <a:spcPct val="108000"/>
              </a:lnSpc>
            </a:pPr>
            <a:r>
              <a:rPr lang="en-US" sz="1800" dirty="0"/>
              <a:t>September-August:</a:t>
            </a:r>
          </a:p>
          <a:p>
            <a:pPr lvl="1">
              <a:lnSpc>
                <a:spcPct val="108000"/>
              </a:lnSpc>
              <a:buFont typeface="Calibri" panose="020F0502020204030204" pitchFamily="34" charset="0"/>
              <a:buChar char="-"/>
            </a:pPr>
            <a:r>
              <a:rPr lang="en-US" sz="1800" dirty="0"/>
              <a:t>2020: 1863 days</a:t>
            </a:r>
          </a:p>
          <a:p>
            <a:pPr lvl="1">
              <a:lnSpc>
                <a:spcPct val="108000"/>
              </a:lnSpc>
              <a:buFont typeface="Calibri" panose="020F0502020204030204" pitchFamily="34" charset="0"/>
              <a:buChar char="-"/>
            </a:pPr>
            <a:r>
              <a:rPr lang="en-US" sz="1800" dirty="0"/>
              <a:t>2019: 1514</a:t>
            </a:r>
          </a:p>
          <a:p>
            <a:pPr lvl="1">
              <a:lnSpc>
                <a:spcPct val="108000"/>
              </a:lnSpc>
              <a:buFont typeface="Calibri" panose="020F0502020204030204" pitchFamily="34" charset="0"/>
              <a:buChar char="-"/>
            </a:pPr>
            <a:r>
              <a:rPr lang="en-US" sz="1800" dirty="0"/>
              <a:t>2018: 1090</a:t>
            </a:r>
          </a:p>
          <a:p>
            <a:pPr lvl="1">
              <a:lnSpc>
                <a:spcPct val="108000"/>
              </a:lnSpc>
              <a:buFont typeface="Calibri" panose="020F0502020204030204" pitchFamily="34" charset="0"/>
              <a:buChar char="-"/>
            </a:pPr>
            <a:r>
              <a:rPr lang="en-US" sz="1800" dirty="0"/>
              <a:t>2017: 824</a:t>
            </a:r>
          </a:p>
          <a:p>
            <a:pPr>
              <a:lnSpc>
                <a:spcPct val="108000"/>
              </a:lnSpc>
            </a:pPr>
            <a:r>
              <a:rPr lang="en-US" sz="1800" dirty="0"/>
              <a:t>African American or Black: 16.4% (9.2% of children in state care)</a:t>
            </a:r>
          </a:p>
          <a:p>
            <a:pPr>
              <a:lnSpc>
                <a:spcPct val="108000"/>
              </a:lnSpc>
            </a:pPr>
            <a:r>
              <a:rPr lang="en-US" sz="1800" dirty="0"/>
              <a:t>American Indian or Alaska Native: 1.8% (4.9% of children in state care)</a:t>
            </a:r>
          </a:p>
          <a:p>
            <a:pPr>
              <a:lnSpc>
                <a:spcPct val="108000"/>
              </a:lnSpc>
            </a:pPr>
            <a:r>
              <a:rPr lang="en-US" sz="1800" dirty="0"/>
              <a:t>Asian or Hawaiian/Pacific Islander: 2.3% (2.3% of children in state care)</a:t>
            </a:r>
          </a:p>
          <a:p>
            <a:pPr>
              <a:lnSpc>
                <a:spcPct val="108000"/>
              </a:lnSpc>
            </a:pPr>
            <a:r>
              <a:rPr lang="en-US" sz="1800" dirty="0"/>
              <a:t>Caucasian: 57.7%: (62.9% of children in state care)</a:t>
            </a:r>
          </a:p>
          <a:p>
            <a:pPr>
              <a:lnSpc>
                <a:spcPct val="108000"/>
              </a:lnSpc>
            </a:pPr>
            <a:r>
              <a:rPr lang="en-US" sz="1800" dirty="0"/>
              <a:t>Multi-Racial: 21.4 (20.4% of children in state care)</a:t>
            </a:r>
          </a:p>
          <a:p>
            <a:pPr>
              <a:lnSpc>
                <a:spcPct val="108000"/>
              </a:lnSpc>
            </a:pPr>
            <a:r>
              <a:rPr lang="en-US" sz="1800" dirty="0"/>
              <a:t>Hispanic: 11.4% (19.7% of children in care)</a:t>
            </a:r>
          </a:p>
          <a:p>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824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57B8-7017-46EF-A4AA-6D0E1FA6FBC3}"/>
              </a:ext>
            </a:extLst>
          </p:cNvPr>
          <p:cNvSpPr>
            <a:spLocks noGrp="1"/>
          </p:cNvSpPr>
          <p:nvPr>
            <p:ph type="title"/>
          </p:nvPr>
        </p:nvSpPr>
        <p:spPr/>
        <p:txBody>
          <a:bodyPr anchor="b">
            <a:normAutofit/>
          </a:bodyPr>
          <a:lstStyle/>
          <a:p>
            <a:r>
              <a:rPr lang="en-US" sz="3600" dirty="0"/>
              <a:t>Role of Amicus Briefs in Cases Involving Racial Bias</a:t>
            </a:r>
            <a:endParaRPr lang="en-US" sz="3600" dirty="0">
              <a:solidFill>
                <a:schemeClr val="tx2"/>
              </a:solidFill>
            </a:endParaRPr>
          </a:p>
        </p:txBody>
      </p:sp>
      <p:sp>
        <p:nvSpPr>
          <p:cNvPr id="3" name="Subtitle 2">
            <a:extLst>
              <a:ext uri="{FF2B5EF4-FFF2-40B4-BE49-F238E27FC236}">
                <a16:creationId xmlns:a16="http://schemas.microsoft.com/office/drawing/2014/main" id="{156EE4E8-8143-42C4-8D18-4FC88536B5B5}"/>
              </a:ext>
            </a:extLst>
          </p:cNvPr>
          <p:cNvSpPr>
            <a:spLocks noGrp="1"/>
          </p:cNvSpPr>
          <p:nvPr>
            <p:ph idx="1"/>
          </p:nvPr>
        </p:nvSpPr>
        <p:spPr>
          <a:xfrm>
            <a:off x="1722120" y="2118357"/>
            <a:ext cx="3962400" cy="4058603"/>
          </a:xfrm>
        </p:spPr>
        <p:txBody>
          <a:bodyPr>
            <a:noAutofit/>
          </a:bodyPr>
          <a:lstStyle/>
          <a:p>
            <a:pPr marL="0" indent="0">
              <a:buNone/>
            </a:pPr>
            <a:r>
              <a:rPr lang="en-US" sz="4400" dirty="0" smtClean="0"/>
              <a:t>Connect </a:t>
            </a:r>
          </a:p>
          <a:p>
            <a:pPr marL="0" indent="0">
              <a:buNone/>
            </a:pPr>
            <a:r>
              <a:rPr lang="en-US" sz="4400" dirty="0" smtClean="0"/>
              <a:t>data</a:t>
            </a:r>
          </a:p>
          <a:p>
            <a:pPr marL="0" indent="0">
              <a:buNone/>
            </a:pPr>
            <a:r>
              <a:rPr lang="en-US" sz="4400" dirty="0" smtClean="0"/>
              <a:t>history</a:t>
            </a:r>
            <a:endParaRPr lang="en-US" sz="4400" dirty="0"/>
          </a:p>
          <a:p>
            <a:pPr marL="0" indent="0">
              <a:buNone/>
            </a:pPr>
            <a:r>
              <a:rPr lang="en-US" sz="4400" dirty="0" smtClean="0"/>
              <a:t>policy </a:t>
            </a:r>
            <a:r>
              <a:rPr lang="en-US" sz="4400" dirty="0"/>
              <a:t>to </a:t>
            </a:r>
            <a:endParaRPr lang="en-US" sz="4400" dirty="0" smtClean="0"/>
          </a:p>
          <a:p>
            <a:pPr marL="0" indent="0">
              <a:buNone/>
            </a:pPr>
            <a:r>
              <a:rPr lang="en-US" sz="4400" dirty="0" smtClean="0"/>
              <a:t>legal issues</a:t>
            </a:r>
            <a:endParaRPr lang="en-US" sz="4400" dirty="0">
              <a:solidFill>
                <a:schemeClr val="tx2"/>
              </a:solidFill>
            </a:endParaRPr>
          </a:p>
          <a:p>
            <a:endParaRPr lang="en-US" sz="4400" dirty="0">
              <a:solidFill>
                <a:schemeClr val="tx2"/>
              </a:solidFill>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487" y="2210423"/>
            <a:ext cx="3874473" cy="3874473"/>
          </a:xfrm>
          <a:prstGeom prst="rect">
            <a:avLst/>
          </a:prstGeom>
        </p:spPr>
      </p:pic>
    </p:spTree>
    <p:extLst>
      <p:ext uri="{BB962C8B-B14F-4D97-AF65-F5344CB8AC3E}">
        <p14:creationId xmlns:p14="http://schemas.microsoft.com/office/powerpoint/2010/main" val="826058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FA48-0274-4D6C-B026-8949E66699A4}"/>
              </a:ext>
            </a:extLst>
          </p:cNvPr>
          <p:cNvSpPr>
            <a:spLocks noGrp="1"/>
          </p:cNvSpPr>
          <p:nvPr>
            <p:ph type="title"/>
          </p:nvPr>
        </p:nvSpPr>
        <p:spPr/>
        <p:txBody>
          <a:bodyPr>
            <a:normAutofit/>
          </a:bodyPr>
          <a:lstStyle/>
          <a:p>
            <a:r>
              <a:rPr lang="en-US" dirty="0"/>
              <a:t>Dependency of ZJG</a:t>
            </a:r>
          </a:p>
        </p:txBody>
      </p:sp>
      <p:sp>
        <p:nvSpPr>
          <p:cNvPr id="3" name="Content Placeholder 2">
            <a:extLst>
              <a:ext uri="{FF2B5EF4-FFF2-40B4-BE49-F238E27FC236}">
                <a16:creationId xmlns:a16="http://schemas.microsoft.com/office/drawing/2014/main" id="{B33A2B6A-8E81-4F52-98C7-5A4A7EC4FEB3}"/>
              </a:ext>
            </a:extLst>
          </p:cNvPr>
          <p:cNvSpPr>
            <a:spLocks noGrp="1"/>
          </p:cNvSpPr>
          <p:nvPr>
            <p:ph idx="1"/>
          </p:nvPr>
        </p:nvSpPr>
        <p:spPr/>
        <p:txBody>
          <a:bodyPr>
            <a:normAutofit/>
          </a:bodyPr>
          <a:lstStyle/>
          <a:p>
            <a:pPr marL="0" indent="0">
              <a:buNone/>
            </a:pPr>
            <a:endParaRPr lang="en-US" dirty="0"/>
          </a:p>
          <a:p>
            <a:pPr marL="0" indent="0">
              <a:buNone/>
            </a:pPr>
            <a:r>
              <a:rPr lang="en-US" dirty="0"/>
              <a:t>“In Native American communities across the country, many families tell stories of family members they have lost to the systems of child welfare, adoption, boarding schools, and other institutions that separated Native children from their families and tribes. This history is a living part of tribal communities, with scars that stretch from the earliest days of this country to its most recent ones.”</a:t>
            </a:r>
          </a:p>
          <a:p>
            <a:pPr marL="0" indent="0">
              <a:buNone/>
            </a:pPr>
            <a:endParaRPr lang="en-US" dirty="0"/>
          </a:p>
        </p:txBody>
      </p:sp>
    </p:spTree>
    <p:extLst>
      <p:ext uri="{BB962C8B-B14F-4D97-AF65-F5344CB8AC3E}">
        <p14:creationId xmlns:p14="http://schemas.microsoft.com/office/powerpoint/2010/main" val="365240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2C5E-2141-4BE3-B706-339B760AFF8C}"/>
              </a:ext>
            </a:extLst>
          </p:cNvPr>
          <p:cNvSpPr>
            <a:spLocks noGrp="1"/>
          </p:cNvSpPr>
          <p:nvPr>
            <p:ph type="title"/>
          </p:nvPr>
        </p:nvSpPr>
        <p:spPr/>
        <p:txBody>
          <a:bodyPr/>
          <a:lstStyle/>
          <a:p>
            <a:r>
              <a:rPr lang="en-US" dirty="0"/>
              <a:t>Dependency of ZJG</a:t>
            </a:r>
          </a:p>
        </p:txBody>
      </p:sp>
      <p:sp>
        <p:nvSpPr>
          <p:cNvPr id="3" name="Content Placeholder 2">
            <a:extLst>
              <a:ext uri="{FF2B5EF4-FFF2-40B4-BE49-F238E27FC236}">
                <a16:creationId xmlns:a16="http://schemas.microsoft.com/office/drawing/2014/main" id="{9C6522E3-CEFF-4FE1-82AD-C719CCCDE048}"/>
              </a:ext>
            </a:extLst>
          </p:cNvPr>
          <p:cNvSpPr>
            <a:spLocks noGrp="1"/>
          </p:cNvSpPr>
          <p:nvPr>
            <p:ph idx="1"/>
          </p:nvPr>
        </p:nvSpPr>
        <p:spPr/>
        <p:txBody>
          <a:bodyPr/>
          <a:lstStyle/>
          <a:p>
            <a:r>
              <a:rPr lang="en-US" dirty="0"/>
              <a:t>“The states’ widespread removal of Indian children without notice presented a serious threat not only to the family and children but also to the existence of tribes as self-governing communities.</a:t>
            </a:r>
          </a:p>
          <a:p>
            <a:r>
              <a:rPr lang="en-US" dirty="0"/>
              <a:t>“This trauma was particularly widespread in Washington.”</a:t>
            </a:r>
          </a:p>
          <a:p>
            <a:r>
              <a:rPr lang="en-US" dirty="0"/>
              <a:t>“To ignore that history and its impacts on today’s child welfare system in Washington and elsewhere undermines the purposes of ICWA (and WICWA).”</a:t>
            </a:r>
          </a:p>
          <a:p>
            <a:endParaRPr lang="en-US" dirty="0"/>
          </a:p>
        </p:txBody>
      </p:sp>
    </p:spTree>
    <p:extLst>
      <p:ext uri="{BB962C8B-B14F-4D97-AF65-F5344CB8AC3E}">
        <p14:creationId xmlns:p14="http://schemas.microsoft.com/office/powerpoint/2010/main" val="223092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000D-738B-448D-968C-84B5B40185B7}"/>
              </a:ext>
            </a:extLst>
          </p:cNvPr>
          <p:cNvSpPr>
            <a:spLocks noGrp="1"/>
          </p:cNvSpPr>
          <p:nvPr>
            <p:ph type="title"/>
          </p:nvPr>
        </p:nvSpPr>
        <p:spPr/>
        <p:txBody>
          <a:bodyPr/>
          <a:lstStyle/>
          <a:p>
            <a:r>
              <a:rPr lang="en-US" dirty="0"/>
              <a:t>Dependency of AK</a:t>
            </a:r>
          </a:p>
        </p:txBody>
      </p:sp>
      <p:sp>
        <p:nvSpPr>
          <p:cNvPr id="3" name="Content Placeholder 2">
            <a:extLst>
              <a:ext uri="{FF2B5EF4-FFF2-40B4-BE49-F238E27FC236}">
                <a16:creationId xmlns:a16="http://schemas.microsoft.com/office/drawing/2014/main" id="{C5DF7FC1-7D94-4DF9-9129-0EE29D2487BB}"/>
              </a:ext>
            </a:extLst>
          </p:cNvPr>
          <p:cNvSpPr>
            <a:spLocks noGrp="1"/>
          </p:cNvSpPr>
          <p:nvPr>
            <p:ph idx="1"/>
          </p:nvPr>
        </p:nvSpPr>
        <p:spPr/>
        <p:txBody>
          <a:bodyPr/>
          <a:lstStyle/>
          <a:p>
            <a:pPr marL="0" indent="0">
              <a:buNone/>
            </a:pPr>
            <a:r>
              <a:rPr lang="en-US" dirty="0"/>
              <a:t>Whether in this dependency action, the Court of Appeals erroneously applied the invited error doctrine to decline to review the mother’s argument that the Department of Children, Youth, and Families failed to comply with the “active efforts” requirement of the federal and state Indian Child Welfare Acts, and if so, whether the department failed to make active efforts to provide services and programs to the mother to prevent the breakup of her family. </a:t>
            </a:r>
            <a:endParaRPr lang="en-US" dirty="0" smtClean="0"/>
          </a:p>
          <a:p>
            <a:pPr marL="0" indent="0">
              <a:buNone/>
            </a:pPr>
            <a:endParaRPr lang="en-US" dirty="0"/>
          </a:p>
          <a:p>
            <a:pPr marL="0" indent="0">
              <a:buNone/>
            </a:pPr>
            <a:r>
              <a:rPr lang="en-US" dirty="0" smtClean="0"/>
              <a:t>No</a:t>
            </a:r>
            <a:r>
              <a:rPr lang="en-US" dirty="0"/>
              <a:t>. 98487-5, In re the Dependency of A.K., L.R.K.S., &amp; D.B.K.S. (Oral argument  10/29/20)</a:t>
            </a:r>
          </a:p>
        </p:txBody>
      </p:sp>
    </p:spTree>
    <p:extLst>
      <p:ext uri="{BB962C8B-B14F-4D97-AF65-F5344CB8AC3E}">
        <p14:creationId xmlns:p14="http://schemas.microsoft.com/office/powerpoint/2010/main" val="3959251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17D1-73C0-4F1E-91B1-A0EBA722F73A}"/>
              </a:ext>
            </a:extLst>
          </p:cNvPr>
          <p:cNvSpPr>
            <a:spLocks noGrp="1"/>
          </p:cNvSpPr>
          <p:nvPr>
            <p:ph type="title"/>
          </p:nvPr>
        </p:nvSpPr>
        <p:spPr/>
        <p:txBody>
          <a:bodyPr/>
          <a:lstStyle/>
          <a:p>
            <a:r>
              <a:rPr lang="en-US" dirty="0"/>
              <a:t>Dependency of GJA</a:t>
            </a:r>
          </a:p>
        </p:txBody>
      </p:sp>
      <p:sp>
        <p:nvSpPr>
          <p:cNvPr id="3" name="Content Placeholder 2">
            <a:extLst>
              <a:ext uri="{FF2B5EF4-FFF2-40B4-BE49-F238E27FC236}">
                <a16:creationId xmlns:a16="http://schemas.microsoft.com/office/drawing/2014/main" id="{29B13F68-B2CF-402D-AAB3-ED15537AA939}"/>
              </a:ext>
            </a:extLst>
          </p:cNvPr>
          <p:cNvSpPr>
            <a:spLocks noGrp="1"/>
          </p:cNvSpPr>
          <p:nvPr>
            <p:ph idx="1"/>
          </p:nvPr>
        </p:nvSpPr>
        <p:spPr>
          <a:xfrm>
            <a:off x="426720" y="1825624"/>
            <a:ext cx="11292840" cy="4697095"/>
          </a:xfrm>
        </p:spPr>
        <p:txBody>
          <a:bodyPr>
            <a:noAutofit/>
          </a:bodyPr>
          <a:lstStyle/>
          <a:p>
            <a:pPr marL="0" indent="0">
              <a:buNone/>
            </a:pPr>
            <a:r>
              <a:rPr lang="en-US" dirty="0" smtClean="0"/>
              <a:t>Whether </a:t>
            </a:r>
            <a:r>
              <a:rPr lang="en-US" dirty="0"/>
              <a:t>in this dependency proceeding involving Indian children, a parent, by signing an agreed dependency review order stating that the State has made “active efforts” to provide services to prevent breakup of the Indian family as required by the federal Indian Child Welfare Act and its Washington counterpart, waives the right to challenge whether the State has met the active efforts requirement, and if not, whether the State made active efforts in this </a:t>
            </a:r>
            <a:r>
              <a:rPr lang="en-US" dirty="0" smtClean="0"/>
              <a:t>case.</a:t>
            </a:r>
          </a:p>
          <a:p>
            <a:pPr marL="0" indent="0">
              <a:buNone/>
            </a:pPr>
            <a:endParaRPr lang="en-US" dirty="0" smtClean="0"/>
          </a:p>
          <a:p>
            <a:pPr marL="0" indent="0">
              <a:buNone/>
            </a:pPr>
            <a:r>
              <a:rPr lang="en-US" dirty="0"/>
              <a:t>No. 98554-5, In </a:t>
            </a:r>
            <a:r>
              <a:rPr lang="en-US" dirty="0" smtClean="0"/>
              <a:t>Re the </a:t>
            </a:r>
            <a:r>
              <a:rPr lang="en-US" dirty="0"/>
              <a:t>Dependency of G.J.A., A.R.A., S.S.A., J.J.A., and V.A.</a:t>
            </a:r>
          </a:p>
          <a:p>
            <a:pPr marL="0" indent="0">
              <a:buNone/>
            </a:pPr>
            <a:r>
              <a:rPr lang="en-US" dirty="0" smtClean="0"/>
              <a:t>(will </a:t>
            </a:r>
            <a:r>
              <a:rPr lang="en-US" dirty="0"/>
              <a:t>be argued </a:t>
            </a:r>
            <a:r>
              <a:rPr lang="en-US" dirty="0" smtClean="0"/>
              <a:t>soon)</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40944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FA48-0274-4D6C-B026-8949E66699A4}"/>
              </a:ext>
            </a:extLst>
          </p:cNvPr>
          <p:cNvSpPr>
            <a:spLocks noGrp="1"/>
          </p:cNvSpPr>
          <p:nvPr>
            <p:ph type="title"/>
          </p:nvPr>
        </p:nvSpPr>
        <p:spPr>
          <a:xfrm>
            <a:off x="990600" y="365125"/>
            <a:ext cx="10363200" cy="1280795"/>
          </a:xfrm>
        </p:spPr>
        <p:txBody>
          <a:bodyPr>
            <a:normAutofit/>
          </a:bodyPr>
          <a:lstStyle/>
          <a:p>
            <a:pPr>
              <a:lnSpc>
                <a:spcPct val="100000"/>
              </a:lnSpc>
            </a:pPr>
            <a:r>
              <a:rPr lang="en-US" dirty="0"/>
              <a:t>In Re KW </a:t>
            </a:r>
          </a:p>
        </p:txBody>
      </p:sp>
      <p:sp>
        <p:nvSpPr>
          <p:cNvPr id="3" name="Content Placeholder 2">
            <a:extLst>
              <a:ext uri="{FF2B5EF4-FFF2-40B4-BE49-F238E27FC236}">
                <a16:creationId xmlns:a16="http://schemas.microsoft.com/office/drawing/2014/main" id="{B33A2B6A-8E81-4F52-98C7-5A4A7EC4FEB3}"/>
              </a:ext>
            </a:extLst>
          </p:cNvPr>
          <p:cNvSpPr>
            <a:spLocks noGrp="1"/>
          </p:cNvSpPr>
          <p:nvPr>
            <p:ph idx="1"/>
          </p:nvPr>
        </p:nvSpPr>
        <p:spPr/>
        <p:txBody>
          <a:bodyPr>
            <a:normAutofit/>
          </a:bodyPr>
          <a:lstStyle/>
          <a:p>
            <a:r>
              <a:rPr lang="en-US" dirty="0" smtClean="0"/>
              <a:t>“</a:t>
            </a:r>
            <a:r>
              <a:rPr lang="en-US" dirty="0"/>
              <a:t>Forced family separation—of which the foster care system is the most recent iteration—is a relic of slavery, wherein the State used the courts to rip Black families apart and ignored their pleas of reunification. Family separation is also a continuation of the devastating and genocidal legacy of colonization.” </a:t>
            </a:r>
            <a:endParaRPr lang="en-US" dirty="0" smtClean="0"/>
          </a:p>
          <a:p>
            <a:pPr marL="0" indent="0">
              <a:buNone/>
            </a:pPr>
            <a:endParaRPr lang="en-US" dirty="0"/>
          </a:p>
          <a:p>
            <a:r>
              <a:rPr lang="en-US" dirty="0" smtClean="0"/>
              <a:t>““[</a:t>
            </a:r>
            <a:r>
              <a:rPr lang="en-US" dirty="0"/>
              <a:t>k]</a:t>
            </a:r>
            <a:r>
              <a:rPr lang="en-US" dirty="0" err="1"/>
              <a:t>inship</a:t>
            </a:r>
            <a:r>
              <a:rPr lang="en-US" dirty="0"/>
              <a:t> care is a viable component of family preservation, reunification and permanency for African American children[,]” while a governmental preference for a white nuclear family as a placement for a Black child raises serious questions about racial bias.”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545580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FF93-1331-493D-A6D2-D0F8BB19B3FA}"/>
              </a:ext>
            </a:extLst>
          </p:cNvPr>
          <p:cNvSpPr>
            <a:spLocks noGrp="1"/>
          </p:cNvSpPr>
          <p:nvPr>
            <p:ph type="title"/>
          </p:nvPr>
        </p:nvSpPr>
        <p:spPr>
          <a:xfrm>
            <a:off x="914400" y="456565"/>
            <a:ext cx="9646920" cy="1325563"/>
          </a:xfrm>
        </p:spPr>
        <p:txBody>
          <a:bodyPr>
            <a:normAutofit/>
          </a:bodyPr>
          <a:lstStyle/>
          <a:p>
            <a:r>
              <a:rPr lang="en-US" dirty="0"/>
              <a:t>Other </a:t>
            </a:r>
            <a:r>
              <a:rPr lang="en-US" dirty="0" smtClean="0"/>
              <a:t>Supreme Court Examples</a:t>
            </a:r>
            <a:endParaRPr lang="en-US" dirty="0"/>
          </a:p>
        </p:txBody>
      </p:sp>
      <p:sp>
        <p:nvSpPr>
          <p:cNvPr id="3" name="Content Placeholder 2">
            <a:extLst>
              <a:ext uri="{FF2B5EF4-FFF2-40B4-BE49-F238E27FC236}">
                <a16:creationId xmlns:a16="http://schemas.microsoft.com/office/drawing/2014/main" id="{80E44F9B-1186-4711-AB51-A4FBA9FD2744}"/>
              </a:ext>
            </a:extLst>
          </p:cNvPr>
          <p:cNvSpPr>
            <a:spLocks noGrp="1"/>
          </p:cNvSpPr>
          <p:nvPr>
            <p:ph idx="1"/>
          </p:nvPr>
        </p:nvSpPr>
        <p:spPr>
          <a:xfrm>
            <a:off x="731520" y="2130425"/>
            <a:ext cx="10515600" cy="4351338"/>
          </a:xfrm>
        </p:spPr>
        <p:txBody>
          <a:bodyPr>
            <a:normAutofit fontScale="92500" lnSpcReduction="10000"/>
          </a:bodyPr>
          <a:lstStyle/>
          <a:p>
            <a:r>
              <a:rPr lang="en-US" dirty="0"/>
              <a:t>In re Parentage of L.B., 155 Wn.2d 679, 692 n.7, 122 P.3d 161 (2005) (relying on social science to define “psychological parent” and citing Joseph Goldstein, Anna Freud, Albert J. Solnit, Beyond The Best Interests Of The Child 19 (1973))</a:t>
            </a:r>
          </a:p>
          <a:p>
            <a:r>
              <a:rPr lang="en-US" dirty="0"/>
              <a:t>State v. </a:t>
            </a:r>
            <a:r>
              <a:rPr lang="en-US" dirty="0" err="1"/>
              <a:t>Blazina</a:t>
            </a:r>
            <a:r>
              <a:rPr lang="en-US" dirty="0"/>
              <a:t>, 182 Wn.2d 827, 837, 344 P.3d 680 (2015) (disparities by race in imposing LFOs)</a:t>
            </a:r>
          </a:p>
          <a:p>
            <a:r>
              <a:rPr lang="en-US" dirty="0"/>
              <a:t>State v. </a:t>
            </a:r>
            <a:r>
              <a:rPr lang="en-US" dirty="0" err="1"/>
              <a:t>Saintcalle</a:t>
            </a:r>
            <a:r>
              <a:rPr lang="en-US" dirty="0"/>
              <a:t>, 178 Wn.2d 34, 45, 309 P.3d 326 (2013) (data, history, and policy/principles arguments in Batson issue case)</a:t>
            </a:r>
          </a:p>
          <a:p>
            <a:r>
              <a:rPr lang="en-US" dirty="0"/>
              <a:t>State v. Chacon Arreola, 176 Wn.2d 284, 295, 290 P.3d 983 (2012) (search and seizure issue; Court cited several secondary sources and quoted conclusions drawn from “numerous research studies[.]”)</a:t>
            </a:r>
          </a:p>
          <a:p>
            <a:endParaRPr lang="en-US" dirty="0"/>
          </a:p>
        </p:txBody>
      </p:sp>
    </p:spTree>
    <p:extLst>
      <p:ext uri="{BB962C8B-B14F-4D97-AF65-F5344CB8AC3E}">
        <p14:creationId xmlns:p14="http://schemas.microsoft.com/office/powerpoint/2010/main" val="3595697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GAL/CASA related advocacy</a:t>
            </a:r>
            <a:endParaRPr lang="en-US" dirty="0"/>
          </a:p>
        </p:txBody>
      </p:sp>
      <p:sp>
        <p:nvSpPr>
          <p:cNvPr id="3" name="Content Placeholder 2"/>
          <p:cNvSpPr>
            <a:spLocks noGrp="1"/>
          </p:cNvSpPr>
          <p:nvPr>
            <p:ph idx="1"/>
          </p:nvPr>
        </p:nvSpPr>
        <p:spPr>
          <a:xfrm>
            <a:off x="472440" y="1462088"/>
            <a:ext cx="11414760" cy="5014912"/>
          </a:xfrm>
        </p:spPr>
        <p:txBody>
          <a:bodyPr>
            <a:normAutofit fontScale="92500" lnSpcReduction="20000"/>
          </a:bodyPr>
          <a:lstStyle/>
          <a:p>
            <a:r>
              <a:rPr lang="en-US" dirty="0" smtClean="0"/>
              <a:t>File grievance under court rule or admin program &amp;  Seek removal</a:t>
            </a:r>
          </a:p>
          <a:p>
            <a:pPr marL="0" indent="0">
              <a:buNone/>
            </a:pPr>
            <a:endParaRPr lang="en-US" dirty="0" smtClean="0"/>
          </a:p>
          <a:p>
            <a:r>
              <a:rPr lang="en-US" dirty="0" smtClean="0"/>
              <a:t>Connect </a:t>
            </a:r>
            <a:r>
              <a:rPr lang="en-US" dirty="0"/>
              <a:t>behavior and attitudes </a:t>
            </a:r>
            <a:r>
              <a:rPr lang="en-US" dirty="0" smtClean="0"/>
              <a:t>to statutory duties. RCW 13.34.105 (1)(f)</a:t>
            </a:r>
            <a:endParaRPr lang="en-US" dirty="0"/>
          </a:p>
          <a:p>
            <a:pPr marL="0" indent="0">
              <a:buNone/>
            </a:pPr>
            <a:endParaRPr lang="en-US" dirty="0" smtClean="0"/>
          </a:p>
          <a:p>
            <a:r>
              <a:rPr lang="en-US" dirty="0" smtClean="0"/>
              <a:t>Note 3 days from judicial appointment in the statute one can object and request substitute. RCW 13.34.102 (2)(c)</a:t>
            </a:r>
          </a:p>
          <a:p>
            <a:pPr marL="0" indent="0">
              <a:buNone/>
            </a:pPr>
            <a:endParaRPr lang="en-US" dirty="0" smtClean="0"/>
          </a:p>
          <a:p>
            <a:r>
              <a:rPr lang="en-US" dirty="0" smtClean="0"/>
              <a:t>Party may seek removal with program, then court by motion. RCW 13.34.100 (10)</a:t>
            </a:r>
          </a:p>
          <a:p>
            <a:pPr marL="0" indent="0">
              <a:buNone/>
            </a:pPr>
            <a:endParaRPr lang="en-US" dirty="0"/>
          </a:p>
          <a:p>
            <a:r>
              <a:rPr lang="en-US" dirty="0" smtClean="0"/>
              <a:t>Mandatory removal if court appointed special advocate who has been removed from another county’s registry.   RCW 13.34.100 (11)</a:t>
            </a:r>
          </a:p>
          <a:p>
            <a:pPr marL="0" indent="0">
              <a:buNone/>
            </a:pPr>
            <a:r>
              <a:rPr lang="en-US" dirty="0"/>
              <a:t>	</a:t>
            </a:r>
          </a:p>
          <a:p>
            <a:endParaRPr lang="en-US" dirty="0"/>
          </a:p>
        </p:txBody>
      </p:sp>
    </p:spTree>
    <p:extLst>
      <p:ext uri="{BB962C8B-B14F-4D97-AF65-F5344CB8AC3E}">
        <p14:creationId xmlns:p14="http://schemas.microsoft.com/office/powerpoint/2010/main" val="151838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Rules Opportunity</a:t>
            </a:r>
            <a:endParaRPr lang="en-US" dirty="0"/>
          </a:p>
        </p:txBody>
      </p:sp>
      <p:sp>
        <p:nvSpPr>
          <p:cNvPr id="3" name="Content Placeholder 2"/>
          <p:cNvSpPr>
            <a:spLocks noGrp="1"/>
          </p:cNvSpPr>
          <p:nvPr>
            <p:ph idx="1"/>
          </p:nvPr>
        </p:nvSpPr>
        <p:spPr>
          <a:xfrm>
            <a:off x="701040" y="2663825"/>
            <a:ext cx="5913120" cy="2091055"/>
          </a:xfrm>
        </p:spPr>
        <p:txBody>
          <a:bodyPr>
            <a:normAutofit lnSpcReduction="10000"/>
          </a:bodyPr>
          <a:lstStyle/>
          <a:p>
            <a:r>
              <a:rPr lang="en-US" dirty="0" smtClean="0"/>
              <a:t>County by County approach</a:t>
            </a:r>
          </a:p>
          <a:p>
            <a:pPr marL="0" indent="0">
              <a:buNone/>
            </a:pPr>
            <a:endParaRPr lang="en-US" dirty="0" smtClean="0"/>
          </a:p>
          <a:p>
            <a:r>
              <a:rPr lang="en-US" dirty="0" smtClean="0"/>
              <a:t>Model local rule for removal and grievance of Dependency VGAL/CASAs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90688"/>
            <a:ext cx="5486400" cy="4617720"/>
          </a:xfrm>
          <a:prstGeom prst="rect">
            <a:avLst/>
          </a:prstGeom>
        </p:spPr>
      </p:pic>
    </p:spTree>
    <p:extLst>
      <p:ext uri="{BB962C8B-B14F-4D97-AF65-F5344CB8AC3E}">
        <p14:creationId xmlns:p14="http://schemas.microsoft.com/office/powerpoint/2010/main" val="3435613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57800" y="1233871"/>
            <a:ext cx="6092697" cy="3644595"/>
          </a:xfrm>
        </p:spPr>
        <p:txBody>
          <a:bodyPr>
            <a:noAutofit/>
          </a:bodyPr>
          <a:lstStyle/>
          <a:p>
            <a:r>
              <a:rPr lang="en-US" sz="2800" dirty="0" smtClean="0"/>
              <a:t>Ms. D’Adre Cunningham  </a:t>
            </a:r>
          </a:p>
          <a:p>
            <a:r>
              <a:rPr lang="en-US" sz="2800" dirty="0" smtClean="0"/>
              <a:t>WDA IPP Resource Attorney </a:t>
            </a:r>
          </a:p>
          <a:p>
            <a:r>
              <a:rPr lang="en-US" sz="2800" dirty="0" smtClean="0">
                <a:hlinkClick r:id="rId3"/>
              </a:rPr>
              <a:t>dadre@defensenet.org</a:t>
            </a:r>
            <a:r>
              <a:rPr lang="en-US" sz="2800" dirty="0" smtClean="0"/>
              <a:t> </a:t>
            </a:r>
          </a:p>
          <a:p>
            <a:endParaRPr lang="en-US" sz="2800" dirty="0" smtClean="0"/>
          </a:p>
          <a:p>
            <a:r>
              <a:rPr lang="en-US" sz="2800" dirty="0" smtClean="0"/>
              <a:t>Nancy Talner</a:t>
            </a:r>
          </a:p>
          <a:p>
            <a:r>
              <a:rPr lang="en-US" sz="2800" dirty="0" smtClean="0"/>
              <a:t> American Civil Liberties Union of Washington Staff Attorney</a:t>
            </a:r>
          </a:p>
          <a:p>
            <a:r>
              <a:rPr lang="en-US" sz="2800" dirty="0" smtClean="0"/>
              <a:t> </a:t>
            </a:r>
            <a:r>
              <a:rPr lang="en-US" sz="2800" dirty="0" smtClean="0">
                <a:hlinkClick r:id="rId4"/>
              </a:rPr>
              <a:t>talner@aclu-wa.org</a:t>
            </a:r>
            <a:endParaRPr lang="en-US" sz="2800" dirty="0" smtClean="0"/>
          </a:p>
          <a:p>
            <a:endParaRPr lang="en-US" sz="2000" i="1" dirty="0" smtClean="0"/>
          </a:p>
        </p:txBody>
      </p:sp>
      <p:sp>
        <p:nvSpPr>
          <p:cNvPr id="5" name="AutoShape 2" descr="Image result for Image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5"/>
          <a:stretch>
            <a:fillRect/>
          </a:stretch>
        </p:blipFill>
        <p:spPr>
          <a:xfrm>
            <a:off x="1552765" y="5316434"/>
            <a:ext cx="3705035" cy="132587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70" y="1120328"/>
            <a:ext cx="4690110" cy="375813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9814" y="5316434"/>
            <a:ext cx="3242426" cy="1325879"/>
          </a:xfrm>
          <a:prstGeom prst="rect">
            <a:avLst/>
          </a:prstGeom>
        </p:spPr>
      </p:pic>
    </p:spTree>
    <p:extLst>
      <p:ext uri="{BB962C8B-B14F-4D97-AF65-F5344CB8AC3E}">
        <p14:creationId xmlns:p14="http://schemas.microsoft.com/office/powerpoint/2010/main" val="37826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A5F38-9289-48D8-A044-ACB6B50AB27D}"/>
              </a:ext>
            </a:extLst>
          </p:cNvPr>
          <p:cNvSpPr>
            <a:spLocks noGrp="1"/>
          </p:cNvSpPr>
          <p:nvPr>
            <p:ph type="title"/>
          </p:nvPr>
        </p:nvSpPr>
        <p:spPr/>
        <p:txBody>
          <a:bodyPr>
            <a:normAutofit/>
          </a:bodyPr>
          <a:lstStyle/>
          <a:p>
            <a:pPr algn="ctr"/>
            <a:r>
              <a:rPr lang="en-US" sz="4000" dirty="0"/>
              <a:t>Data from 2019 Washington State Child Welfare Racial Disparity Indices Report DCYF</a:t>
            </a:r>
          </a:p>
        </p:txBody>
      </p:sp>
      <p:sp>
        <p:nvSpPr>
          <p:cNvPr id="4" name="Slide Number Placeholder 3">
            <a:extLst>
              <a:ext uri="{FF2B5EF4-FFF2-40B4-BE49-F238E27FC236}">
                <a16:creationId xmlns:a16="http://schemas.microsoft.com/office/drawing/2014/main" id="{550B8FB5-C3A8-46BE-A21F-3EE8D6D342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CEF6E95-3F70-4AFF-98D8-8CEC18984471}"/>
              </a:ext>
            </a:extLst>
          </p:cNvPr>
          <p:cNvPicPr>
            <a:picLocks noGrp="1" noChangeAspect="1"/>
          </p:cNvPicPr>
          <p:nvPr>
            <p:ph idx="4294967295"/>
          </p:nvPr>
        </p:nvPicPr>
        <p:blipFill>
          <a:blip r:embed="rId2"/>
          <a:stretch>
            <a:fillRect/>
          </a:stretch>
        </p:blipFill>
        <p:spPr>
          <a:xfrm>
            <a:off x="2113280" y="1690687"/>
            <a:ext cx="8139138" cy="4456113"/>
          </a:xfrm>
          <a:prstGeom prst="rect">
            <a:avLst/>
          </a:prstGeom>
        </p:spPr>
      </p:pic>
    </p:spTree>
    <p:extLst>
      <p:ext uri="{BB962C8B-B14F-4D97-AF65-F5344CB8AC3E}">
        <p14:creationId xmlns:p14="http://schemas.microsoft.com/office/powerpoint/2010/main" val="339366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883C21-F591-4B95-8BD5-C1712108FB0A}"/>
              </a:ext>
            </a:extLst>
          </p:cNvPr>
          <p:cNvPicPr>
            <a:picLocks noGrp="1"/>
          </p:cNvPicPr>
          <p:nvPr>
            <p:ph idx="1"/>
          </p:nvPr>
        </p:nvPicPr>
        <p:blipFill>
          <a:blip r:embed="rId2"/>
          <a:stretch>
            <a:fillRect/>
          </a:stretch>
        </p:blipFill>
        <p:spPr>
          <a:xfrm>
            <a:off x="1591056" y="861883"/>
            <a:ext cx="8924544" cy="4882896"/>
          </a:xfrm>
          <a:prstGeom prst="rect">
            <a:avLst/>
          </a:prstGeom>
        </p:spPr>
      </p:pic>
      <p:sp>
        <p:nvSpPr>
          <p:cNvPr id="4" name="Slide Number Placeholder 3">
            <a:extLst>
              <a:ext uri="{FF2B5EF4-FFF2-40B4-BE49-F238E27FC236}">
                <a16:creationId xmlns:a16="http://schemas.microsoft.com/office/drawing/2014/main" id="{B1EBB666-FF8F-417D-AE58-DE2513A6EB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2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097CC5-E294-4410-BF95-ED303DC74968}"/>
              </a:ext>
            </a:extLst>
          </p:cNvPr>
          <p:cNvPicPr>
            <a:picLocks noGrp="1"/>
          </p:cNvPicPr>
          <p:nvPr>
            <p:ph idx="1"/>
          </p:nvPr>
        </p:nvPicPr>
        <p:blipFill>
          <a:blip r:embed="rId2"/>
          <a:stretch>
            <a:fillRect/>
          </a:stretch>
        </p:blipFill>
        <p:spPr>
          <a:xfrm>
            <a:off x="1685185" y="866575"/>
            <a:ext cx="8924544" cy="4882896"/>
          </a:xfrm>
          <a:prstGeom prst="rect">
            <a:avLst/>
          </a:prstGeom>
        </p:spPr>
      </p:pic>
      <p:sp>
        <p:nvSpPr>
          <p:cNvPr id="4" name="Slide Number Placeholder 3">
            <a:extLst>
              <a:ext uri="{FF2B5EF4-FFF2-40B4-BE49-F238E27FC236}">
                <a16:creationId xmlns:a16="http://schemas.microsoft.com/office/drawing/2014/main" id="{CC13B2F6-2AA0-4DE7-8EAC-933DB2F2DA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63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5446C0-AA99-4C2B-940F-66E1A8977082}"/>
              </a:ext>
            </a:extLst>
          </p:cNvPr>
          <p:cNvPicPr>
            <a:picLocks noGrp="1"/>
          </p:cNvPicPr>
          <p:nvPr>
            <p:ph idx="1"/>
          </p:nvPr>
        </p:nvPicPr>
        <p:blipFill>
          <a:blip r:embed="rId2"/>
          <a:stretch>
            <a:fillRect/>
          </a:stretch>
        </p:blipFill>
        <p:spPr>
          <a:xfrm>
            <a:off x="1591056" y="843524"/>
            <a:ext cx="8924544" cy="4882896"/>
          </a:xfrm>
          <a:prstGeom prst="rect">
            <a:avLst/>
          </a:prstGeom>
        </p:spPr>
      </p:pic>
      <p:sp>
        <p:nvSpPr>
          <p:cNvPr id="4" name="Slide Number Placeholder 3">
            <a:extLst>
              <a:ext uri="{FF2B5EF4-FFF2-40B4-BE49-F238E27FC236}">
                <a16:creationId xmlns:a16="http://schemas.microsoft.com/office/drawing/2014/main" id="{639E3BA2-02F9-4FB1-89F3-FE7DCBC1E1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04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B29DAA-C357-48B9-A78B-2F0822C5CA01}"/>
              </a:ext>
            </a:extLst>
          </p:cNvPr>
          <p:cNvPicPr>
            <a:picLocks noGrp="1"/>
          </p:cNvPicPr>
          <p:nvPr>
            <p:ph idx="1"/>
          </p:nvPr>
        </p:nvPicPr>
        <p:blipFill>
          <a:blip r:embed="rId2"/>
          <a:stretch>
            <a:fillRect/>
          </a:stretch>
        </p:blipFill>
        <p:spPr>
          <a:xfrm>
            <a:off x="1766667" y="830657"/>
            <a:ext cx="8924544" cy="4882896"/>
          </a:xfrm>
          <a:prstGeom prst="rect">
            <a:avLst/>
          </a:prstGeom>
          <a:ln>
            <a:solidFill>
              <a:schemeClr val="tx1"/>
            </a:solidFill>
          </a:ln>
        </p:spPr>
      </p:pic>
      <p:sp>
        <p:nvSpPr>
          <p:cNvPr id="4" name="Slide Number Placeholder 3">
            <a:extLst>
              <a:ext uri="{FF2B5EF4-FFF2-40B4-BE49-F238E27FC236}">
                <a16:creationId xmlns:a16="http://schemas.microsoft.com/office/drawing/2014/main" id="{20935A6A-15DE-450F-8B96-BC67D7BC86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75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FDADC9-CE36-4A8B-8B33-974469ED5117}"/>
              </a:ext>
            </a:extLst>
          </p:cNvPr>
          <p:cNvPicPr>
            <a:picLocks noGrp="1"/>
          </p:cNvPicPr>
          <p:nvPr>
            <p:ph idx="1"/>
          </p:nvPr>
        </p:nvPicPr>
        <p:blipFill>
          <a:blip r:embed="rId2"/>
          <a:stretch>
            <a:fillRect/>
          </a:stretch>
        </p:blipFill>
        <p:spPr>
          <a:xfrm>
            <a:off x="1597957" y="803182"/>
            <a:ext cx="9107424" cy="4882896"/>
          </a:xfrm>
          <a:prstGeom prst="rect">
            <a:avLst/>
          </a:prstGeom>
          <a:ln>
            <a:solidFill>
              <a:schemeClr val="tx1"/>
            </a:solidFill>
          </a:ln>
        </p:spPr>
      </p:pic>
      <p:sp>
        <p:nvSpPr>
          <p:cNvPr id="4" name="Slide Number Placeholder 3">
            <a:extLst>
              <a:ext uri="{FF2B5EF4-FFF2-40B4-BE49-F238E27FC236}">
                <a16:creationId xmlns:a16="http://schemas.microsoft.com/office/drawing/2014/main" id="{CD6D017E-3269-4B6B-967A-4999E90AEC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8B2F-C8F7-4737-97FE-5886FC7CA7F4}" type="slidenum">
              <a:rPr kumimoji="0" lang="en-US" sz="20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3629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LA PowerPoint Template" id="{167E03E7-2C71-4B03-9601-C347EB3BD2AF}" vid="{E69DAD4D-1B2F-4A8E-92A1-8C6F44493DF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021970-eb95-4e8d-bcd2-17564231e682">
      <Terms xmlns="http://schemas.microsoft.com/office/infopath/2007/PartnerControls"/>
    </lcf76f155ced4ddcb4097134ff3c332f>
    <TaxCatchAll xmlns="8fbca1ef-f44d-4b3f-b2b7-6360d110f8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790A8D3750D844970647D44AF02D8B" ma:contentTypeVersion="18" ma:contentTypeDescription="Create a new document." ma:contentTypeScope="" ma:versionID="cb63c5e063bbd60e22f12ea79dce5752">
  <xsd:schema xmlns:xsd="http://www.w3.org/2001/XMLSchema" xmlns:xs="http://www.w3.org/2001/XMLSchema" xmlns:p="http://schemas.microsoft.com/office/2006/metadata/properties" xmlns:ns2="fd021970-eb95-4e8d-bcd2-17564231e682" xmlns:ns3="8fbca1ef-f44d-4b3f-b2b7-6360d110f8f9" targetNamespace="http://schemas.microsoft.com/office/2006/metadata/properties" ma:root="true" ma:fieldsID="0eb92376f91bc073793f1a2894e44f10" ns2:_="" ns3:_="">
    <xsd:import namespace="fd021970-eb95-4e8d-bcd2-17564231e682"/>
    <xsd:import namespace="8fbca1ef-f44d-4b3f-b2b7-6360d110f8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21970-eb95-4e8d-bcd2-17564231e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510a7b4-11ac-476c-9d21-c523c049775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bca1ef-f44d-4b3f-b2b7-6360d110f8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c09d545-5036-4e37-b11d-ff1b24bbca05}" ma:internalName="TaxCatchAll" ma:showField="CatchAllData" ma:web="8fbca1ef-f44d-4b3f-b2b7-6360d110f8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16304-629F-467D-9FEF-AF2830E71383}">
  <ds:schemaRefs>
    <ds:schemaRef ds:uri="http://schemas.microsoft.com/sharepoint/v3/contenttype/forms"/>
  </ds:schemaRefs>
</ds:datastoreItem>
</file>

<file path=customXml/itemProps2.xml><?xml version="1.0" encoding="utf-8"?>
<ds:datastoreItem xmlns:ds="http://schemas.openxmlformats.org/officeDocument/2006/customXml" ds:itemID="{56BBB23F-E611-43D9-A7F5-6BCB0110A793}">
  <ds:schemaRefs>
    <ds:schemaRef ds:uri="http://purl.org/dc/dcmitype/"/>
    <ds:schemaRef ds:uri="http://schemas.microsoft.com/office/2006/documentManagement/types"/>
    <ds:schemaRef ds:uri="b1b6d87c-1692-4204-afb6-549757c2be6c"/>
    <ds:schemaRef ds:uri="http://purl.org/dc/elements/1.1/"/>
    <ds:schemaRef ds:uri="http://schemas.microsoft.com/office/2006/metadata/properties"/>
    <ds:schemaRef ds:uri="2f3c0612-1bdd-4ea5-9ec4-2968d3ee81ce"/>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21669B2-2765-41FC-9184-E8584619E4EA}"/>
</file>

<file path=docProps/app.xml><?xml version="1.0" encoding="utf-8"?>
<Properties xmlns="http://schemas.openxmlformats.org/officeDocument/2006/extended-properties" xmlns:vt="http://schemas.openxmlformats.org/officeDocument/2006/docPropsVTypes">
  <TotalTime>107</TotalTime>
  <Words>3429</Words>
  <Application>Microsoft Office PowerPoint</Application>
  <PresentationFormat>Widescreen</PresentationFormat>
  <Paragraphs>287</Paragraphs>
  <Slides>39</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39</vt:i4>
      </vt:variant>
    </vt:vector>
  </HeadingPairs>
  <TitlesOfParts>
    <vt:vector size="48" baseType="lpstr">
      <vt:lpstr>Arial</vt:lpstr>
      <vt:lpstr>Calibri</vt:lpstr>
      <vt:lpstr>Calibri Light</vt:lpstr>
      <vt:lpstr>Century Gothic</vt:lpstr>
      <vt:lpstr>Wingdings 3</vt:lpstr>
      <vt:lpstr>Office Theme</vt:lpstr>
      <vt:lpstr>1_Office Theme</vt:lpstr>
      <vt:lpstr>2_Office Theme</vt:lpstr>
      <vt:lpstr>Ion</vt:lpstr>
      <vt:lpstr>How to Litigate Race Bias in Dependency Cases: Systemic Racism and the Child Welfare System  19 November 2020 Webinar</vt:lpstr>
      <vt:lpstr> Data and Context</vt:lpstr>
      <vt:lpstr>Placement Exceptions  (Office of the Family and Children’s Ombuds, DCYF Use of Hotels and Offices as Placements) 2019 Report</vt:lpstr>
      <vt:lpstr>Data from 2019 Washington State Child Welfare Racial Disparity Indices Report DCYF</vt:lpstr>
      <vt:lpstr>PowerPoint Presentation</vt:lpstr>
      <vt:lpstr>PowerPoint Presentation</vt:lpstr>
      <vt:lpstr>PowerPoint Presentation</vt:lpstr>
      <vt:lpstr>PowerPoint Presentation</vt:lpstr>
      <vt:lpstr>PowerPoint Presentation</vt:lpstr>
      <vt:lpstr>Washington State Office of Public Defense</vt:lpstr>
      <vt:lpstr>How to litigate race bias in dependency cases: Systemic Racism and the Child Welfare System</vt:lpstr>
      <vt:lpstr>We must widen our gaze</vt:lpstr>
      <vt:lpstr>PowerPoint Presentation</vt:lpstr>
      <vt:lpstr>PowerPoint Presentation</vt:lpstr>
      <vt:lpstr>PowerPoint Presentation</vt:lpstr>
      <vt:lpstr>PowerPoint Presentation</vt:lpstr>
      <vt:lpstr>Things to avoid in litigating race in Dependency cases:</vt:lpstr>
      <vt:lpstr>Litigation tools and strategies</vt:lpstr>
      <vt:lpstr>Don’t sabotage your own momentum</vt:lpstr>
      <vt:lpstr>Resources for understanding Race in a different way</vt:lpstr>
      <vt:lpstr>More Ideas for Litigating Race Bias</vt:lpstr>
      <vt:lpstr>Roadmap </vt:lpstr>
      <vt:lpstr>Takeaways</vt:lpstr>
      <vt:lpstr> Acknowledging Harms Caused by Racial Bias</vt:lpstr>
      <vt:lpstr> Historical Racial Bias in the U.S.</vt:lpstr>
      <vt:lpstr> Historical Harms through Family Regulation</vt:lpstr>
      <vt:lpstr>Past Strategies to Remediate Harms </vt:lpstr>
      <vt:lpstr>Cultural Responses to Harm Matter</vt:lpstr>
      <vt:lpstr>Advocacy Ideas</vt:lpstr>
      <vt:lpstr>Role of Amicus Briefs in Cases Involving Racial Bias</vt:lpstr>
      <vt:lpstr>Dependency of ZJG</vt:lpstr>
      <vt:lpstr>Dependency of ZJG</vt:lpstr>
      <vt:lpstr>Dependency of AK</vt:lpstr>
      <vt:lpstr>Dependency of GJA</vt:lpstr>
      <vt:lpstr>In Re KW </vt:lpstr>
      <vt:lpstr>Other Supreme Court Examples</vt:lpstr>
      <vt:lpstr>GAL/CASA related advocacy</vt:lpstr>
      <vt:lpstr>Local Rules Opportunity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dcunningham</dc:creator>
  <cp:lastModifiedBy>Scott Shoemaker</cp:lastModifiedBy>
  <cp:revision>11</cp:revision>
  <dcterms:created xsi:type="dcterms:W3CDTF">2020-11-19T00:37:44Z</dcterms:created>
  <dcterms:modified xsi:type="dcterms:W3CDTF">2020-11-20T18:23:28Z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0x0101006C790A8D3750D844970647D44AF02D8B</vt:lpwstr>
  </property>
  <property fmtid="{D5CDD505-2E9C-101B-9397-08002B2CF9AE}" pid="3" name="Order">
    <vt:r8>4484800</vt:r8>
  </property>
</Properties>
</file>